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charts/chart39.xml" ContentType="application/vnd.openxmlformats-officedocument.drawingml.chart+xml"/>
  <Override PartName="/ppt/charts/chart57.xml" ContentType="application/vnd.openxmlformats-officedocument.drawingml.char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charts/chart28.xml" ContentType="application/vnd.openxmlformats-officedocument.drawingml.chart+xml"/>
  <Override PartName="/ppt/charts/chart46.xml" ContentType="application/vnd.openxmlformats-officedocument.drawingml.char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35.xml" ContentType="application/vnd.openxmlformats-officedocument.drawingml.chart+xml"/>
  <Override PartName="/ppt/charts/chart53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charts/chart42.xml" ContentType="application/vnd.openxmlformats-officedocument.drawingml.chart+xml"/>
  <Override PartName="/ppt/charts/chart60.xml" ContentType="application/vnd.openxmlformats-officedocument.drawingml.char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29.xml" ContentType="application/vnd.openxmlformats-officedocument.drawingml.chart+xml"/>
  <Override PartName="/ppt/charts/chart58.xml" ContentType="application/vnd.openxmlformats-officedocument.drawingml.chart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charts/chart18.xml" ContentType="application/vnd.openxmlformats-officedocument.drawingml.chart+xml"/>
  <Override PartName="/ppt/charts/chart36.xml" ContentType="application/vnd.openxmlformats-officedocument.drawingml.chart+xml"/>
  <Override PartName="/ppt/charts/chart4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25.xml" ContentType="application/vnd.openxmlformats-officedocument.drawingml.chart+xml"/>
  <Override PartName="/ppt/charts/chart54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ppt/charts/chart43.xml" ContentType="application/vnd.openxmlformats-officedocument.drawingml.chart+xml"/>
  <Override PartName="/ppt/charts/chart52.xml" ContentType="application/vnd.openxmlformats-officedocument.drawingml.chart+xml"/>
  <Override PartName="/ppt/charts/chart61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charts/chart41.xml" ContentType="application/vnd.openxmlformats-officedocument.drawingml.chart+xml"/>
  <Override PartName="/ppt/charts/chart50.xml" ContentType="application/vnd.openxmlformats-officedocument.drawingml.chart+xml"/>
  <Override PartName="/ppt/slideLayouts/slideLayout10.xml" ContentType="application/vnd.openxmlformats-officedocument.presentationml.slideLayout+xml"/>
  <Default Extension="gif" ContentType="image/gif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charts/chart2.xml" ContentType="application/vnd.openxmlformats-officedocument.drawingml.chart+xml"/>
  <Override PartName="/ppt/charts/chart59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charts/chart48.xml" ContentType="application/vnd.openxmlformats-officedocument.drawingml.char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  <Override PartName="/ppt/charts/chart37.xml" ContentType="application/vnd.openxmlformats-officedocument.drawingml.chart+xml"/>
  <Override PartName="/ppt/charts/chart55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charts/chart26.xml" ContentType="application/vnd.openxmlformats-officedocument.drawingml.chart+xml"/>
  <Override PartName="/ppt/charts/chart44.xml" ContentType="application/vnd.openxmlformats-officedocument.drawingml.chart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charts/chart15.xml" ContentType="application/vnd.openxmlformats-officedocument.drawingml.chart+xml"/>
  <Override PartName="/ppt/charts/chart33.xml" ContentType="application/vnd.openxmlformats-officedocument.drawingml.chart+xml"/>
  <Override PartName="/ppt/charts/chart51.xml" ContentType="application/vnd.openxmlformats-officedocument.drawingml.chart+xml"/>
  <Override PartName="/ppt/charts/chart62.xml" ContentType="application/vnd.openxmlformats-officedocument.drawingml.char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40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charts/chart4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charts/chart27.xml" ContentType="application/vnd.openxmlformats-officedocument.drawingml.chart+xml"/>
  <Override PartName="/ppt/charts/chart38.xml" ContentType="application/vnd.openxmlformats-officedocument.drawingml.chart+xml"/>
  <Override PartName="/ppt/charts/chart56.xml" ContentType="application/vnd.openxmlformats-officedocument.drawingml.char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charts/chart16.xml" ContentType="application/vnd.openxmlformats-officedocument.drawingml.chart+xml"/>
  <Override PartName="/ppt/charts/chart34.xml" ContentType="application/vnd.openxmlformats-officedocument.drawingml.chart+xml"/>
  <Override PartName="/ppt/charts/chart45.xml" ContentType="application/vnd.openxmlformats-officedocument.drawingml.chart+xml"/>
  <Override PartName="/ppt/charts/chart63.xml" ContentType="application/vnd.openxmlformats-officedocument.drawingml.char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64" r:id="rId5"/>
    <p:sldId id="262" r:id="rId6"/>
    <p:sldId id="266" r:id="rId7"/>
    <p:sldId id="265" r:id="rId8"/>
    <p:sldId id="257" r:id="rId9"/>
    <p:sldId id="259" r:id="rId10"/>
    <p:sldId id="260" r:id="rId11"/>
    <p:sldId id="261" r:id="rId12"/>
    <p:sldId id="267" r:id="rId13"/>
    <p:sldId id="273" r:id="rId14"/>
    <p:sldId id="269" r:id="rId15"/>
    <p:sldId id="274" r:id="rId16"/>
    <p:sldId id="272" r:id="rId17"/>
    <p:sldId id="275" r:id="rId18"/>
    <p:sldId id="268" r:id="rId19"/>
    <p:sldId id="270" r:id="rId20"/>
    <p:sldId id="271" r:id="rId21"/>
    <p:sldId id="276" r:id="rId22"/>
    <p:sldId id="277" r:id="rId23"/>
    <p:sldId id="283" r:id="rId24"/>
    <p:sldId id="279" r:id="rId25"/>
    <p:sldId id="284" r:id="rId26"/>
    <p:sldId id="282" r:id="rId27"/>
    <p:sldId id="285" r:id="rId28"/>
    <p:sldId id="278" r:id="rId29"/>
    <p:sldId id="280" r:id="rId30"/>
    <p:sldId id="281" r:id="rId31"/>
    <p:sldId id="286" r:id="rId32"/>
    <p:sldId id="287" r:id="rId33"/>
    <p:sldId id="293" r:id="rId34"/>
    <p:sldId id="289" r:id="rId35"/>
    <p:sldId id="294" r:id="rId36"/>
    <p:sldId id="292" r:id="rId37"/>
    <p:sldId id="295" r:id="rId38"/>
    <p:sldId id="288" r:id="rId39"/>
    <p:sldId id="290" r:id="rId40"/>
    <p:sldId id="291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7" d="100"/>
          <a:sy n="117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4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4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4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4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5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5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5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5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5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5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5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5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5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5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6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6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6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6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bajo\CEEG\Cuestionario\grafic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layout/>
    </c:title>
    <c:plotArea>
      <c:layout/>
      <c:barChart>
        <c:barDir val="col"/>
        <c:grouping val="stacked"/>
        <c:ser>
          <c:idx val="0"/>
          <c:order val="0"/>
          <c:tx>
            <c:strRef>
              <c:f>ENP!$A$2</c:f>
              <c:strCache>
                <c:ptCount val="1"/>
                <c:pt idx="0">
                  <c:v>ENP  </c:v>
                </c:pt>
              </c:strCache>
            </c:strRef>
          </c:tx>
          <c:cat>
            <c:strRef>
              <c:f>ENP!$B$1:$K$1</c:f>
              <c:strCache>
                <c:ptCount val="10"/>
                <c:pt idx="0">
                  <c:v>Hostigamiento</c:v>
                </c:pt>
                <c:pt idx="1">
                  <c:v>Igualdad de oportunidades</c:v>
                </c:pt>
                <c:pt idx="2">
                  <c:v>Conciliación laboral-familiar</c:v>
                </c:pt>
                <c:pt idx="3">
                  <c:v>Lenguaje no sexista</c:v>
                </c:pt>
                <c:pt idx="4">
                  <c:v>No discriminación</c:v>
                </c:pt>
                <c:pt idx="5">
                  <c:v>Violencia</c:v>
                </c:pt>
                <c:pt idx="6">
                  <c:v>Conciliación escolar-familiar</c:v>
                </c:pt>
                <c:pt idx="7">
                  <c:v>Ninguno</c:v>
                </c:pt>
                <c:pt idx="8">
                  <c:v>Otros </c:v>
                </c:pt>
                <c:pt idx="9">
                  <c:v>Disposición operar campañas</c:v>
                </c:pt>
              </c:strCache>
            </c:strRef>
          </c:cat>
          <c:val>
            <c:numRef>
              <c:f>ENP!$B$2:$K$2</c:f>
              <c:numCache>
                <c:formatCode>General</c:formatCode>
                <c:ptCount val="10"/>
                <c:pt idx="0">
                  <c:v>5</c:v>
                </c:pt>
                <c:pt idx="1">
                  <c:v>5</c:v>
                </c:pt>
                <c:pt idx="2">
                  <c:v>3</c:v>
                </c:pt>
                <c:pt idx="3">
                  <c:v>3</c:v>
                </c:pt>
                <c:pt idx="4">
                  <c:v>4</c:v>
                </c:pt>
                <c:pt idx="5">
                  <c:v>6</c:v>
                </c:pt>
                <c:pt idx="6">
                  <c:v>3</c:v>
                </c:pt>
                <c:pt idx="7">
                  <c:v>0</c:v>
                </c:pt>
                <c:pt idx="8">
                  <c:v>1</c:v>
                </c:pt>
                <c:pt idx="9">
                  <c:v>7</c:v>
                </c:pt>
              </c:numCache>
            </c:numRef>
          </c:val>
        </c:ser>
        <c:dLbls>
          <c:showVal val="1"/>
        </c:dLbls>
        <c:gapWidth val="95"/>
        <c:overlap val="100"/>
        <c:axId val="66497536"/>
        <c:axId val="67306240"/>
      </c:barChart>
      <c:catAx>
        <c:axId val="6649753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 b="1"/>
            </a:pPr>
            <a:endParaRPr lang="es-ES"/>
          </a:p>
        </c:txPr>
        <c:crossAx val="67306240"/>
        <c:crosses val="autoZero"/>
        <c:auto val="1"/>
        <c:lblAlgn val="ctr"/>
        <c:lblOffset val="100"/>
      </c:catAx>
      <c:valAx>
        <c:axId val="67306240"/>
        <c:scaling>
          <c:orientation val="minMax"/>
        </c:scaling>
        <c:delete val="1"/>
        <c:axPos val="l"/>
        <c:numFmt formatCode="General" sourceLinked="1"/>
        <c:tickLblPos val="none"/>
        <c:crossAx val="66497536"/>
        <c:crosses val="autoZero"/>
        <c:crossBetween val="between"/>
      </c:valAx>
    </c:plotArea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layout/>
    </c:title>
    <c:plotArea>
      <c:layout/>
      <c:barChart>
        <c:barDir val="col"/>
        <c:grouping val="stacked"/>
        <c:ser>
          <c:idx val="0"/>
          <c:order val="0"/>
          <c:tx>
            <c:strRef>
              <c:f>Hoja6!$A$2</c:f>
              <c:strCache>
                <c:ptCount val="1"/>
                <c:pt idx="0">
                  <c:v>TOTAL </c:v>
                </c:pt>
              </c:strCache>
            </c:strRef>
          </c:tx>
          <c:cat>
            <c:strRef>
              <c:f>Hoja6!$B$1:$K$1</c:f>
              <c:strCache>
                <c:ptCount val="10"/>
                <c:pt idx="0">
                  <c:v>Hostigamiento</c:v>
                </c:pt>
                <c:pt idx="1">
                  <c:v>Igualdad de oportunidades</c:v>
                </c:pt>
                <c:pt idx="2">
                  <c:v>Conciliación laboral-familiar</c:v>
                </c:pt>
                <c:pt idx="3">
                  <c:v>Lenguaje no sexista</c:v>
                </c:pt>
                <c:pt idx="4">
                  <c:v>No discriminación</c:v>
                </c:pt>
                <c:pt idx="5">
                  <c:v>Violencia</c:v>
                </c:pt>
                <c:pt idx="6">
                  <c:v>Conciliación escolar-familiar</c:v>
                </c:pt>
                <c:pt idx="7">
                  <c:v>Ninguno</c:v>
                </c:pt>
                <c:pt idx="8">
                  <c:v>Otros </c:v>
                </c:pt>
                <c:pt idx="9">
                  <c:v>Disposición operar campañas</c:v>
                </c:pt>
              </c:strCache>
            </c:strRef>
          </c:cat>
          <c:val>
            <c:numRef>
              <c:f>Hoja6!$B$2:$K$2</c:f>
              <c:numCache>
                <c:formatCode>General</c:formatCode>
                <c:ptCount val="10"/>
                <c:pt idx="0">
                  <c:v>50</c:v>
                </c:pt>
                <c:pt idx="1">
                  <c:v>66</c:v>
                </c:pt>
                <c:pt idx="2">
                  <c:v>29</c:v>
                </c:pt>
                <c:pt idx="3">
                  <c:v>42</c:v>
                </c:pt>
                <c:pt idx="4">
                  <c:v>54</c:v>
                </c:pt>
                <c:pt idx="5">
                  <c:v>44</c:v>
                </c:pt>
                <c:pt idx="6">
                  <c:v>28</c:v>
                </c:pt>
                <c:pt idx="7">
                  <c:v>5</c:v>
                </c:pt>
                <c:pt idx="8">
                  <c:v>7</c:v>
                </c:pt>
                <c:pt idx="9">
                  <c:v>88</c:v>
                </c:pt>
              </c:numCache>
            </c:numRef>
          </c:val>
        </c:ser>
        <c:dLbls>
          <c:showVal val="1"/>
        </c:dLbls>
        <c:gapWidth val="95"/>
        <c:overlap val="100"/>
        <c:axId val="69042176"/>
        <c:axId val="69043712"/>
      </c:barChart>
      <c:catAx>
        <c:axId val="69042176"/>
        <c:scaling>
          <c:orientation val="minMax"/>
        </c:scaling>
        <c:axPos val="b"/>
        <c:majorTickMark val="none"/>
        <c:tickLblPos val="nextTo"/>
        <c:crossAx val="69043712"/>
        <c:crosses val="autoZero"/>
        <c:auto val="1"/>
        <c:lblAlgn val="ctr"/>
        <c:lblOffset val="100"/>
      </c:catAx>
      <c:valAx>
        <c:axId val="69043712"/>
        <c:scaling>
          <c:orientation val="minMax"/>
        </c:scaling>
        <c:delete val="1"/>
        <c:axPos val="l"/>
        <c:numFmt formatCode="General" sourceLinked="1"/>
        <c:tickLblPos val="none"/>
        <c:crossAx val="69042176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4"/>
  <c:chart>
    <c:title>
      <c:layout>
        <c:manualLayout>
          <c:xMode val="edge"/>
          <c:yMode val="edge"/>
          <c:x val="0.4614111963051063"/>
          <c:y val="8.73015600232597E-2"/>
        </c:manualLayout>
      </c:layout>
    </c:title>
    <c:plotArea>
      <c:layout/>
      <c:barChart>
        <c:barDir val="col"/>
        <c:grouping val="stacked"/>
        <c:ser>
          <c:idx val="0"/>
          <c:order val="0"/>
          <c:tx>
            <c:strRef>
              <c:f>Hoja1!$A$2</c:f>
              <c:strCache>
                <c:ptCount val="1"/>
                <c:pt idx="0">
                  <c:v>ENP  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es-ES"/>
              </a:p>
            </c:txPr>
            <c:showVal val="1"/>
          </c:dLbls>
          <c:cat>
            <c:strRef>
              <c:f>Hoja1!$B$1:$K$1</c:f>
              <c:strCache>
                <c:ptCount val="9"/>
                <c:pt idx="0">
                  <c:v>Campaña de difusión</c:v>
                </c:pt>
                <c:pt idx="1">
                  <c:v>Capacitación al personal académico</c:v>
                </c:pt>
                <c:pt idx="2">
                  <c:v>Capacitación al personal administrativo</c:v>
                </c:pt>
                <c:pt idx="3">
                  <c:v> Capacitación a estudiantes</c:v>
                </c:pt>
                <c:pt idx="4">
                  <c:v>Grupos de apoyo a personas afectadas</c:v>
                </c:pt>
                <c:pt idx="5">
                  <c:v>Revisión de casos de evaluación sexista</c:v>
                </c:pt>
                <c:pt idx="6">
                  <c:v> Acompañamiento legal a víctimas</c:v>
                </c:pt>
                <c:pt idx="7">
                  <c:v> Ninguna</c:v>
                </c:pt>
                <c:pt idx="8">
                  <c:v>Otra </c:v>
                </c:pt>
              </c:strCache>
            </c:strRef>
          </c:cat>
          <c:val>
            <c:numRef>
              <c:f>Hoja1!$B$2:$K$2</c:f>
              <c:numCache>
                <c:formatCode>General</c:formatCode>
                <c:ptCount val="10"/>
                <c:pt idx="0">
                  <c:v>2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7</c:v>
                </c:pt>
                <c:pt idx="7">
                  <c:v>1</c:v>
                </c:pt>
                <c:pt idx="8">
                  <c:v>2</c:v>
                </c:pt>
              </c:numCache>
            </c:numRef>
          </c:val>
        </c:ser>
        <c:dLbls>
          <c:showVal val="1"/>
        </c:dLbls>
        <c:gapWidth val="95"/>
        <c:overlap val="100"/>
        <c:axId val="69123072"/>
        <c:axId val="69194496"/>
      </c:barChart>
      <c:catAx>
        <c:axId val="6912307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800" b="1"/>
            </a:pPr>
            <a:endParaRPr lang="es-ES"/>
          </a:p>
        </c:txPr>
        <c:crossAx val="69194496"/>
        <c:crosses val="autoZero"/>
        <c:auto val="1"/>
        <c:lblAlgn val="ctr"/>
        <c:lblOffset val="100"/>
      </c:catAx>
      <c:valAx>
        <c:axId val="69194496"/>
        <c:scaling>
          <c:orientation val="minMax"/>
        </c:scaling>
        <c:delete val="1"/>
        <c:axPos val="l"/>
        <c:numFmt formatCode="General" sourceLinked="1"/>
        <c:tickLblPos val="none"/>
        <c:crossAx val="69123072"/>
        <c:crosses val="autoZero"/>
        <c:crossBetween val="between"/>
      </c:valAx>
    </c:plotArea>
    <c:plotVisOnly val="1"/>
    <c:dispBlanksAs val="gap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4"/>
  <c:chart>
    <c:title>
      <c:tx>
        <c:rich>
          <a:bodyPr/>
          <a:lstStyle/>
          <a:p>
            <a:pPr>
              <a:defRPr/>
            </a:pPr>
            <a:r>
              <a:rPr lang="en-US"/>
              <a:t>CCH</a:t>
            </a:r>
          </a:p>
        </c:rich>
      </c:tx>
      <c:layout>
        <c:manualLayout>
          <c:xMode val="edge"/>
          <c:yMode val="edge"/>
          <c:x val="0.45265959939672235"/>
          <c:y val="9.7476012704775683E-2"/>
        </c:manualLayout>
      </c:layout>
    </c:title>
    <c:plotArea>
      <c:layout/>
      <c:barChart>
        <c:barDir val="col"/>
        <c:grouping val="stacked"/>
        <c:ser>
          <c:idx val="0"/>
          <c:order val="0"/>
          <c:tx>
            <c:strRef>
              <c:f>Hoja2!$A$2</c:f>
              <c:strCache>
                <c:ptCount val="1"/>
                <c:pt idx="0">
                  <c:v>CCH  </c:v>
                </c:pt>
              </c:strCache>
            </c:strRef>
          </c:tx>
          <c:cat>
            <c:strRef>
              <c:f>Hoja2!$B$1:$K$1</c:f>
              <c:strCache>
                <c:ptCount val="9"/>
                <c:pt idx="0">
                  <c:v>Campaña de difusión</c:v>
                </c:pt>
                <c:pt idx="1">
                  <c:v>Capacitación al personal académico</c:v>
                </c:pt>
                <c:pt idx="2">
                  <c:v>Capacitación al personal administrativo</c:v>
                </c:pt>
                <c:pt idx="3">
                  <c:v> Capacitación a estudiantes</c:v>
                </c:pt>
                <c:pt idx="4">
                  <c:v>Grupos de apoyo a personas afectadas</c:v>
                </c:pt>
                <c:pt idx="5">
                  <c:v>Revisión de casos de evaluación sexista</c:v>
                </c:pt>
                <c:pt idx="6">
                  <c:v> Acompañamiento legal a víctimas</c:v>
                </c:pt>
                <c:pt idx="7">
                  <c:v> Ninguna</c:v>
                </c:pt>
                <c:pt idx="8">
                  <c:v>Otra </c:v>
                </c:pt>
              </c:strCache>
            </c:strRef>
          </c:cat>
          <c:val>
            <c:numRef>
              <c:f>Hoja2!$B$2:$K$2</c:f>
              <c:numCache>
                <c:formatCode>General</c:formatCode>
                <c:ptCount val="10"/>
                <c:pt idx="0">
                  <c:v>3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1</c:v>
                </c:pt>
                <c:pt idx="8">
                  <c:v>3</c:v>
                </c:pt>
              </c:numCache>
            </c:numRef>
          </c:val>
        </c:ser>
        <c:dLbls>
          <c:showVal val="1"/>
        </c:dLbls>
        <c:gapWidth val="95"/>
        <c:overlap val="100"/>
        <c:axId val="69409024"/>
        <c:axId val="69414912"/>
      </c:barChart>
      <c:catAx>
        <c:axId val="6940902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69414912"/>
        <c:crosses val="autoZero"/>
        <c:auto val="1"/>
        <c:lblAlgn val="ctr"/>
        <c:lblOffset val="100"/>
      </c:catAx>
      <c:valAx>
        <c:axId val="69414912"/>
        <c:scaling>
          <c:orientation val="minMax"/>
        </c:scaling>
        <c:delete val="1"/>
        <c:axPos val="l"/>
        <c:numFmt formatCode="General" sourceLinked="1"/>
        <c:tickLblPos val="none"/>
        <c:crossAx val="69409024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4"/>
  <c:chart>
    <c:title>
      <c:layout>
        <c:manualLayout>
          <c:xMode val="edge"/>
          <c:yMode val="edge"/>
          <c:x val="0.38404270968109361"/>
          <c:y val="6.0606043593121509E-2"/>
        </c:manualLayout>
      </c:layout>
    </c:title>
    <c:plotArea>
      <c:layout/>
      <c:barChart>
        <c:barDir val="col"/>
        <c:grouping val="stacked"/>
        <c:ser>
          <c:idx val="0"/>
          <c:order val="0"/>
          <c:tx>
            <c:strRef>
              <c:f>Hoja3!$A$2</c:f>
              <c:strCache>
                <c:ptCount val="1"/>
                <c:pt idx="0">
                  <c:v>FACULTADES </c:v>
                </c:pt>
              </c:strCache>
            </c:strRef>
          </c:tx>
          <c:cat>
            <c:strRef>
              <c:f>Hoja3!$B$1:$K$1</c:f>
              <c:strCache>
                <c:ptCount val="9"/>
                <c:pt idx="0">
                  <c:v>Campaña de difusión</c:v>
                </c:pt>
                <c:pt idx="1">
                  <c:v>Capacitación al personal académico</c:v>
                </c:pt>
                <c:pt idx="2">
                  <c:v>Capacitación al personal administrativo</c:v>
                </c:pt>
                <c:pt idx="3">
                  <c:v> Capacitación a estudiantes</c:v>
                </c:pt>
                <c:pt idx="4">
                  <c:v>Grupos de apoyo a personas afectadas</c:v>
                </c:pt>
                <c:pt idx="5">
                  <c:v>Revisión de casos de evaluación sexista</c:v>
                </c:pt>
                <c:pt idx="6">
                  <c:v> Acompañamiento legal a víctimas</c:v>
                </c:pt>
                <c:pt idx="7">
                  <c:v> Ninguna</c:v>
                </c:pt>
                <c:pt idx="8">
                  <c:v>Otra </c:v>
                </c:pt>
              </c:strCache>
            </c:strRef>
          </c:cat>
          <c:val>
            <c:numRef>
              <c:f>Hoja3!$B$2:$K$2</c:f>
              <c:numCache>
                <c:formatCode>General</c:formatCode>
                <c:ptCount val="10"/>
                <c:pt idx="0">
                  <c:v>7</c:v>
                </c:pt>
                <c:pt idx="1">
                  <c:v>7</c:v>
                </c:pt>
                <c:pt idx="2">
                  <c:v>6</c:v>
                </c:pt>
                <c:pt idx="3">
                  <c:v>8</c:v>
                </c:pt>
                <c:pt idx="4">
                  <c:v>3</c:v>
                </c:pt>
                <c:pt idx="5">
                  <c:v>3</c:v>
                </c:pt>
                <c:pt idx="6">
                  <c:v>5</c:v>
                </c:pt>
                <c:pt idx="7">
                  <c:v>0</c:v>
                </c:pt>
                <c:pt idx="8">
                  <c:v>6</c:v>
                </c:pt>
              </c:numCache>
            </c:numRef>
          </c:val>
        </c:ser>
        <c:dLbls>
          <c:showVal val="1"/>
        </c:dLbls>
        <c:gapWidth val="95"/>
        <c:overlap val="100"/>
        <c:axId val="69551616"/>
        <c:axId val="69553152"/>
      </c:barChart>
      <c:catAx>
        <c:axId val="6955161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69553152"/>
        <c:crosses val="autoZero"/>
        <c:auto val="1"/>
        <c:lblAlgn val="ctr"/>
        <c:lblOffset val="100"/>
      </c:catAx>
      <c:valAx>
        <c:axId val="69553152"/>
        <c:scaling>
          <c:orientation val="minMax"/>
        </c:scaling>
        <c:delete val="1"/>
        <c:axPos val="l"/>
        <c:numFmt formatCode="General" sourceLinked="1"/>
        <c:tickLblPos val="none"/>
        <c:crossAx val="69551616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4"/>
  <c:chart>
    <c:title>
      <c:layout>
        <c:manualLayout>
          <c:xMode val="edge"/>
          <c:yMode val="edge"/>
          <c:x val="0.40172178444461482"/>
          <c:y val="0.15075372907747978"/>
        </c:manualLayout>
      </c:layout>
    </c:title>
    <c:plotArea>
      <c:layout/>
      <c:barChart>
        <c:barDir val="col"/>
        <c:grouping val="stacked"/>
        <c:ser>
          <c:idx val="0"/>
          <c:order val="0"/>
          <c:tx>
            <c:strRef>
              <c:f>Hoja4!$A$2</c:f>
              <c:strCache>
                <c:ptCount val="1"/>
                <c:pt idx="0">
                  <c:v>ESCUELAS  </c:v>
                </c:pt>
              </c:strCache>
            </c:strRef>
          </c:tx>
          <c:cat>
            <c:strRef>
              <c:f>Hoja4!$B$1:$K$1</c:f>
              <c:strCache>
                <c:ptCount val="9"/>
                <c:pt idx="0">
                  <c:v>Campaña de difusión</c:v>
                </c:pt>
                <c:pt idx="1">
                  <c:v>Capacitación al personal académico</c:v>
                </c:pt>
                <c:pt idx="2">
                  <c:v>Capacitación al personal administrativo</c:v>
                </c:pt>
                <c:pt idx="3">
                  <c:v> Capacitación a estudiantes</c:v>
                </c:pt>
                <c:pt idx="4">
                  <c:v>Grupos de apoyo a personas afectadas</c:v>
                </c:pt>
                <c:pt idx="5">
                  <c:v>Revisión de casos de evaluación sexista</c:v>
                </c:pt>
                <c:pt idx="6">
                  <c:v> Acompañamiento legal a víctimas</c:v>
                </c:pt>
                <c:pt idx="7">
                  <c:v> Ninguna</c:v>
                </c:pt>
                <c:pt idx="8">
                  <c:v>Otra </c:v>
                </c:pt>
              </c:strCache>
            </c:strRef>
          </c:cat>
          <c:val>
            <c:numRef>
              <c:f>Hoja4!$B$2:$K$2</c:f>
              <c:numCache>
                <c:formatCode>General</c:formatCode>
                <c:ptCount val="10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0</c:v>
                </c:pt>
                <c:pt idx="8">
                  <c:v>1</c:v>
                </c:pt>
              </c:numCache>
            </c:numRef>
          </c:val>
        </c:ser>
        <c:dLbls>
          <c:showVal val="1"/>
        </c:dLbls>
        <c:gapWidth val="95"/>
        <c:overlap val="100"/>
        <c:axId val="69968640"/>
        <c:axId val="69970176"/>
      </c:barChart>
      <c:catAx>
        <c:axId val="6996864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69970176"/>
        <c:crosses val="autoZero"/>
        <c:auto val="1"/>
        <c:lblAlgn val="ctr"/>
        <c:lblOffset val="100"/>
      </c:catAx>
      <c:valAx>
        <c:axId val="69970176"/>
        <c:scaling>
          <c:orientation val="minMax"/>
        </c:scaling>
        <c:delete val="1"/>
        <c:axPos val="l"/>
        <c:numFmt formatCode="General" sourceLinked="1"/>
        <c:tickLblPos val="none"/>
        <c:crossAx val="69968640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4"/>
  <c:chart>
    <c:title>
      <c:layout>
        <c:manualLayout>
          <c:xMode val="edge"/>
          <c:yMode val="edge"/>
          <c:x val="0.37664817763698782"/>
          <c:y val="0.16621494819226376"/>
        </c:manualLayout>
      </c:layout>
    </c:title>
    <c:plotArea>
      <c:layout>
        <c:manualLayout>
          <c:layoutTarget val="inner"/>
          <c:xMode val="edge"/>
          <c:yMode val="edge"/>
          <c:x val="9.9709478360333739E-2"/>
          <c:y val="0.16973784016165144"/>
          <c:w val="0.8732800910118107"/>
          <c:h val="0.41767381013484522"/>
        </c:manualLayout>
      </c:layout>
      <c:barChart>
        <c:barDir val="col"/>
        <c:grouping val="stacked"/>
        <c:ser>
          <c:idx val="0"/>
          <c:order val="0"/>
          <c:tx>
            <c:strRef>
              <c:f>Hoja5!$A$2</c:f>
              <c:strCache>
                <c:ptCount val="1"/>
                <c:pt idx="0">
                  <c:v>INSTITUTOS  </c:v>
                </c:pt>
              </c:strCache>
            </c:strRef>
          </c:tx>
          <c:cat>
            <c:strRef>
              <c:f>Hoja5!$B$1:$K$1</c:f>
              <c:strCache>
                <c:ptCount val="9"/>
                <c:pt idx="0">
                  <c:v>Campaña de difusión</c:v>
                </c:pt>
                <c:pt idx="1">
                  <c:v>Capacitación al personal académico</c:v>
                </c:pt>
                <c:pt idx="2">
                  <c:v>Capacitación al personal administrativo</c:v>
                </c:pt>
                <c:pt idx="3">
                  <c:v> Capacitación a estudiantes</c:v>
                </c:pt>
                <c:pt idx="4">
                  <c:v>Grupos de apoyo a personas afectadas</c:v>
                </c:pt>
                <c:pt idx="5">
                  <c:v>Revisión de casos de evaluación sexista</c:v>
                </c:pt>
                <c:pt idx="6">
                  <c:v> Acompañamiento legal a víctimas</c:v>
                </c:pt>
                <c:pt idx="7">
                  <c:v> Ninguna</c:v>
                </c:pt>
                <c:pt idx="8">
                  <c:v>Otra </c:v>
                </c:pt>
              </c:strCache>
            </c:strRef>
          </c:cat>
          <c:val>
            <c:numRef>
              <c:f>Hoja5!$B$2:$K$2</c:f>
              <c:numCache>
                <c:formatCode>General</c:formatCode>
                <c:ptCount val="10"/>
                <c:pt idx="0">
                  <c:v>4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1</c:v>
                </c:pt>
                <c:pt idx="7">
                  <c:v>6</c:v>
                </c:pt>
                <c:pt idx="8">
                  <c:v>6</c:v>
                </c:pt>
              </c:numCache>
            </c:numRef>
          </c:val>
        </c:ser>
        <c:dLbls>
          <c:showVal val="1"/>
        </c:dLbls>
        <c:gapWidth val="95"/>
        <c:overlap val="100"/>
        <c:axId val="70103040"/>
        <c:axId val="70104576"/>
      </c:barChart>
      <c:catAx>
        <c:axId val="7010304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0104576"/>
        <c:crosses val="autoZero"/>
        <c:auto val="1"/>
        <c:lblAlgn val="ctr"/>
        <c:lblOffset val="100"/>
      </c:catAx>
      <c:valAx>
        <c:axId val="70104576"/>
        <c:scaling>
          <c:orientation val="minMax"/>
        </c:scaling>
        <c:delete val="1"/>
        <c:axPos val="l"/>
        <c:numFmt formatCode="General" sourceLinked="1"/>
        <c:tickLblPos val="none"/>
        <c:crossAx val="70103040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4"/>
  <c:chart>
    <c:title>
      <c:layout>
        <c:manualLayout>
          <c:xMode val="edge"/>
          <c:yMode val="edge"/>
          <c:x val="0.40358118531462533"/>
          <c:y val="0.17894731898126351"/>
        </c:manualLayout>
      </c:layout>
    </c:title>
    <c:plotArea>
      <c:layout/>
      <c:barChart>
        <c:barDir val="col"/>
        <c:grouping val="stacked"/>
        <c:ser>
          <c:idx val="0"/>
          <c:order val="0"/>
          <c:tx>
            <c:strRef>
              <c:f>Hoja6!$A$2</c:f>
              <c:strCache>
                <c:ptCount val="1"/>
                <c:pt idx="0">
                  <c:v>CENTROS  </c:v>
                </c:pt>
              </c:strCache>
            </c:strRef>
          </c:tx>
          <c:cat>
            <c:strRef>
              <c:f>Hoja6!$B$1:$K$1</c:f>
              <c:strCache>
                <c:ptCount val="9"/>
                <c:pt idx="0">
                  <c:v>Campaña de difusión</c:v>
                </c:pt>
                <c:pt idx="1">
                  <c:v>Capacitación al personal académico</c:v>
                </c:pt>
                <c:pt idx="2">
                  <c:v>Capacitación al personal administrativo</c:v>
                </c:pt>
                <c:pt idx="3">
                  <c:v> Capacitación a estudiantes</c:v>
                </c:pt>
                <c:pt idx="4">
                  <c:v>Grupos de apoyo a personas afectadas</c:v>
                </c:pt>
                <c:pt idx="5">
                  <c:v>Revisión de casos de evaluación sexista</c:v>
                </c:pt>
                <c:pt idx="6">
                  <c:v> Acompañamiento legal a víctimas</c:v>
                </c:pt>
                <c:pt idx="7">
                  <c:v> Ninguna</c:v>
                </c:pt>
                <c:pt idx="8">
                  <c:v>Otra </c:v>
                </c:pt>
              </c:strCache>
            </c:strRef>
          </c:cat>
          <c:val>
            <c:numRef>
              <c:f>Hoja6!$B$2:$K$2</c:f>
              <c:numCache>
                <c:formatCode>General</c:formatCode>
                <c:ptCount val="10"/>
                <c:pt idx="0">
                  <c:v>4</c:v>
                </c:pt>
                <c:pt idx="1">
                  <c:v>1</c:v>
                </c:pt>
                <c:pt idx="2">
                  <c:v>0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6</c:v>
                </c:pt>
                <c:pt idx="8">
                  <c:v>4</c:v>
                </c:pt>
              </c:numCache>
            </c:numRef>
          </c:val>
        </c:ser>
        <c:dLbls>
          <c:showVal val="1"/>
        </c:dLbls>
        <c:gapWidth val="95"/>
        <c:overlap val="100"/>
        <c:axId val="70245376"/>
        <c:axId val="70251264"/>
      </c:barChart>
      <c:catAx>
        <c:axId val="7024537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0251264"/>
        <c:crosses val="autoZero"/>
        <c:auto val="1"/>
        <c:lblAlgn val="ctr"/>
        <c:lblOffset val="100"/>
      </c:catAx>
      <c:valAx>
        <c:axId val="70251264"/>
        <c:scaling>
          <c:orientation val="minMax"/>
        </c:scaling>
        <c:delete val="1"/>
        <c:axPos val="l"/>
        <c:numFmt formatCode="General" sourceLinked="1"/>
        <c:tickLblPos val="none"/>
        <c:crossAx val="70245376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4"/>
  <c:chart>
    <c:title>
      <c:layout>
        <c:manualLayout>
          <c:xMode val="edge"/>
          <c:yMode val="edge"/>
          <c:x val="0.31743341017734061"/>
          <c:y val="0.15339228287853526"/>
        </c:manualLayout>
      </c:layout>
    </c:title>
    <c:plotArea>
      <c:layout/>
      <c:barChart>
        <c:barDir val="col"/>
        <c:grouping val="stacked"/>
        <c:ser>
          <c:idx val="0"/>
          <c:order val="0"/>
          <c:tx>
            <c:strRef>
              <c:f>Hoja7!$A$2</c:f>
              <c:strCache>
                <c:ptCount val="1"/>
                <c:pt idx="0">
                  <c:v>COORDINACIONES  </c:v>
                </c:pt>
              </c:strCache>
            </c:strRef>
          </c:tx>
          <c:cat>
            <c:strRef>
              <c:f>Hoja7!$B$1:$J$1</c:f>
              <c:strCache>
                <c:ptCount val="9"/>
                <c:pt idx="0">
                  <c:v>Campaña de difusión</c:v>
                </c:pt>
                <c:pt idx="1">
                  <c:v>Capacitación al personal académico</c:v>
                </c:pt>
                <c:pt idx="2">
                  <c:v>Capacitación al personal administrativo</c:v>
                </c:pt>
                <c:pt idx="3">
                  <c:v> Capacitación a estudiantes</c:v>
                </c:pt>
                <c:pt idx="4">
                  <c:v>Grupos de apoyo a personas afectadas</c:v>
                </c:pt>
                <c:pt idx="5">
                  <c:v>Revisión de casos de evaluación sexista</c:v>
                </c:pt>
                <c:pt idx="6">
                  <c:v> Acompañamiento legal a víctimas</c:v>
                </c:pt>
                <c:pt idx="7">
                  <c:v> Ninguna</c:v>
                </c:pt>
                <c:pt idx="8">
                  <c:v>Otra </c:v>
                </c:pt>
              </c:strCache>
            </c:strRef>
          </c:cat>
          <c:val>
            <c:numRef>
              <c:f>Hoja7!$B$2:$J$2</c:f>
              <c:numCache>
                <c:formatCode>General</c:formatCode>
                <c:ptCount val="9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  <c:pt idx="8">
                  <c:v>0</c:v>
                </c:pt>
              </c:numCache>
            </c:numRef>
          </c:val>
        </c:ser>
        <c:dLbls>
          <c:showVal val="1"/>
        </c:dLbls>
        <c:gapWidth val="95"/>
        <c:overlap val="100"/>
        <c:axId val="70523136"/>
        <c:axId val="70537216"/>
      </c:barChart>
      <c:catAx>
        <c:axId val="7052313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0537216"/>
        <c:crosses val="autoZero"/>
        <c:auto val="1"/>
        <c:lblAlgn val="ctr"/>
        <c:lblOffset val="100"/>
      </c:catAx>
      <c:valAx>
        <c:axId val="70537216"/>
        <c:scaling>
          <c:orientation val="minMax"/>
        </c:scaling>
        <c:delete val="1"/>
        <c:axPos val="l"/>
        <c:numFmt formatCode="General" sourceLinked="1"/>
        <c:tickLblPos val="none"/>
        <c:crossAx val="70523136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4"/>
  <c:chart>
    <c:title>
      <c:layout>
        <c:manualLayout>
          <c:xMode val="edge"/>
          <c:yMode val="edge"/>
          <c:x val="0.36233719243829154"/>
          <c:y val="0.15072459181419129"/>
        </c:manualLayout>
      </c:layout>
    </c:title>
    <c:plotArea>
      <c:layout/>
      <c:barChart>
        <c:barDir val="col"/>
        <c:grouping val="stacked"/>
        <c:ser>
          <c:idx val="0"/>
          <c:order val="0"/>
          <c:tx>
            <c:strRef>
              <c:f>Hoja8!$A$2</c:f>
              <c:strCache>
                <c:ptCount val="1"/>
                <c:pt idx="0">
                  <c:v>DIRECCIONES  </c:v>
                </c:pt>
              </c:strCache>
            </c:strRef>
          </c:tx>
          <c:cat>
            <c:strRef>
              <c:f>Hoja8!$B$1:$J$1</c:f>
              <c:strCache>
                <c:ptCount val="9"/>
                <c:pt idx="0">
                  <c:v>Campaña de difusión</c:v>
                </c:pt>
                <c:pt idx="1">
                  <c:v>Capacitación al personal académico</c:v>
                </c:pt>
                <c:pt idx="2">
                  <c:v>Capacitación al personal administrativo</c:v>
                </c:pt>
                <c:pt idx="3">
                  <c:v> Capacitación a estudiantes</c:v>
                </c:pt>
                <c:pt idx="4">
                  <c:v>Grupos de apoyo a personas afectadas</c:v>
                </c:pt>
                <c:pt idx="5">
                  <c:v>Revisión de casos de evaluación sexista</c:v>
                </c:pt>
                <c:pt idx="6">
                  <c:v> Acompañamiento legal a víctimas</c:v>
                </c:pt>
                <c:pt idx="7">
                  <c:v> Ninguna</c:v>
                </c:pt>
                <c:pt idx="8">
                  <c:v>Otra </c:v>
                </c:pt>
              </c:strCache>
            </c:strRef>
          </c:cat>
          <c:val>
            <c:numRef>
              <c:f>Hoja8!$B$2:$J$2</c:f>
              <c:numCache>
                <c:formatCode>General</c:formatCode>
                <c:ptCount val="9"/>
                <c:pt idx="0">
                  <c:v>4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4</c:v>
                </c:pt>
                <c:pt idx="7">
                  <c:v>12</c:v>
                </c:pt>
                <c:pt idx="8">
                  <c:v>6</c:v>
                </c:pt>
              </c:numCache>
            </c:numRef>
          </c:val>
        </c:ser>
        <c:dLbls>
          <c:showVal val="1"/>
        </c:dLbls>
        <c:gapWidth val="95"/>
        <c:overlap val="100"/>
        <c:axId val="70665728"/>
        <c:axId val="70667264"/>
      </c:barChart>
      <c:catAx>
        <c:axId val="7066572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0667264"/>
        <c:crosses val="autoZero"/>
        <c:auto val="1"/>
        <c:lblAlgn val="ctr"/>
        <c:lblOffset val="100"/>
      </c:catAx>
      <c:valAx>
        <c:axId val="70667264"/>
        <c:scaling>
          <c:orientation val="minMax"/>
        </c:scaling>
        <c:delete val="1"/>
        <c:axPos val="l"/>
        <c:numFmt formatCode="General" sourceLinked="1"/>
        <c:tickLblPos val="none"/>
        <c:crossAx val="70665728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4"/>
  <c:chart>
    <c:title>
      <c:layout>
        <c:manualLayout>
          <c:xMode val="edge"/>
          <c:yMode val="edge"/>
          <c:x val="0.43214381599246754"/>
          <c:y val="0.13333333333333341"/>
        </c:manualLayout>
      </c:layout>
    </c:title>
    <c:plotArea>
      <c:layout/>
      <c:barChart>
        <c:barDir val="col"/>
        <c:grouping val="stacked"/>
        <c:ser>
          <c:idx val="0"/>
          <c:order val="0"/>
          <c:tx>
            <c:strRef>
              <c:f>Hoja9!$A$2</c:f>
              <c:strCache>
                <c:ptCount val="1"/>
                <c:pt idx="0">
                  <c:v>OTROS </c:v>
                </c:pt>
              </c:strCache>
            </c:strRef>
          </c:tx>
          <c:cat>
            <c:strRef>
              <c:f>Hoja9!$B$1:$J$1</c:f>
              <c:strCache>
                <c:ptCount val="9"/>
                <c:pt idx="0">
                  <c:v>Campaña de difusión</c:v>
                </c:pt>
                <c:pt idx="1">
                  <c:v>Capacitación al personal académico</c:v>
                </c:pt>
                <c:pt idx="2">
                  <c:v>Capacitación al personal administrativo</c:v>
                </c:pt>
                <c:pt idx="3">
                  <c:v> Capacitación a estudiantes</c:v>
                </c:pt>
                <c:pt idx="4">
                  <c:v>Grupos de apoyo a personas afectadas</c:v>
                </c:pt>
                <c:pt idx="5">
                  <c:v>Revisión de casos de evaluación sexista</c:v>
                </c:pt>
                <c:pt idx="6">
                  <c:v> Acompañamiento legal a víctimas</c:v>
                </c:pt>
                <c:pt idx="7">
                  <c:v> Ninguna</c:v>
                </c:pt>
                <c:pt idx="8">
                  <c:v>Otra </c:v>
                </c:pt>
              </c:strCache>
            </c:strRef>
          </c:cat>
          <c:val>
            <c:numRef>
              <c:f>Hoja9!$B$2:$J$2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3</c:v>
                </c:pt>
              </c:numCache>
            </c:numRef>
          </c:val>
        </c:ser>
        <c:dLbls>
          <c:showVal val="1"/>
        </c:dLbls>
        <c:gapWidth val="95"/>
        <c:overlap val="100"/>
        <c:axId val="70820608"/>
        <c:axId val="70822144"/>
      </c:barChart>
      <c:catAx>
        <c:axId val="7082060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0822144"/>
        <c:crosses val="autoZero"/>
        <c:auto val="1"/>
        <c:lblAlgn val="ctr"/>
        <c:lblOffset val="100"/>
      </c:catAx>
      <c:valAx>
        <c:axId val="70822144"/>
        <c:scaling>
          <c:orientation val="minMax"/>
        </c:scaling>
        <c:delete val="1"/>
        <c:axPos val="l"/>
        <c:numFmt formatCode="General" sourceLinked="1"/>
        <c:tickLblPos val="none"/>
        <c:crossAx val="70820608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layout/>
    </c:title>
    <c:plotArea>
      <c:layout/>
      <c:barChart>
        <c:barDir val="col"/>
        <c:grouping val="stacked"/>
        <c:ser>
          <c:idx val="0"/>
          <c:order val="0"/>
          <c:tx>
            <c:strRef>
              <c:f>CCH!$A$2</c:f>
              <c:strCache>
                <c:ptCount val="1"/>
                <c:pt idx="0">
                  <c:v>CCH</c:v>
                </c:pt>
              </c:strCache>
            </c:strRef>
          </c:tx>
          <c:cat>
            <c:strRef>
              <c:f>CCH!$B$1:$K$1</c:f>
              <c:strCache>
                <c:ptCount val="10"/>
                <c:pt idx="0">
                  <c:v>Hostigamiento</c:v>
                </c:pt>
                <c:pt idx="1">
                  <c:v>Igualdad de oportunidades</c:v>
                </c:pt>
                <c:pt idx="2">
                  <c:v>Conciliación laboral-familiar</c:v>
                </c:pt>
                <c:pt idx="3">
                  <c:v>Lenguaje no sexista</c:v>
                </c:pt>
                <c:pt idx="4">
                  <c:v>No discriminación</c:v>
                </c:pt>
                <c:pt idx="5">
                  <c:v>Violencia</c:v>
                </c:pt>
                <c:pt idx="6">
                  <c:v>Conciliación escolar-familiar</c:v>
                </c:pt>
                <c:pt idx="7">
                  <c:v>Ninguno</c:v>
                </c:pt>
                <c:pt idx="8">
                  <c:v>Otros </c:v>
                </c:pt>
                <c:pt idx="9">
                  <c:v>Disposición operar campañas</c:v>
                </c:pt>
              </c:strCache>
            </c:strRef>
          </c:cat>
          <c:val>
            <c:numRef>
              <c:f>CCH!$B$2:$K$2</c:f>
              <c:numCache>
                <c:formatCode>General</c:formatCode>
                <c:ptCount val="10"/>
                <c:pt idx="0">
                  <c:v>6</c:v>
                </c:pt>
                <c:pt idx="1">
                  <c:v>3</c:v>
                </c:pt>
                <c:pt idx="2">
                  <c:v>2</c:v>
                </c:pt>
                <c:pt idx="3">
                  <c:v>5</c:v>
                </c:pt>
                <c:pt idx="4">
                  <c:v>6</c:v>
                </c:pt>
                <c:pt idx="5">
                  <c:v>6</c:v>
                </c:pt>
                <c:pt idx="6">
                  <c:v>4</c:v>
                </c:pt>
                <c:pt idx="7">
                  <c:v>1</c:v>
                </c:pt>
                <c:pt idx="8">
                  <c:v>1</c:v>
                </c:pt>
                <c:pt idx="9">
                  <c:v>6</c:v>
                </c:pt>
              </c:numCache>
            </c:numRef>
          </c:val>
        </c:ser>
        <c:dLbls>
          <c:showVal val="1"/>
        </c:dLbls>
        <c:gapWidth val="95"/>
        <c:overlap val="100"/>
        <c:axId val="67504384"/>
        <c:axId val="67510272"/>
      </c:barChart>
      <c:catAx>
        <c:axId val="67504384"/>
        <c:scaling>
          <c:orientation val="minMax"/>
        </c:scaling>
        <c:axPos val="b"/>
        <c:majorTickMark val="none"/>
        <c:tickLblPos val="nextTo"/>
        <c:crossAx val="67510272"/>
        <c:crosses val="autoZero"/>
        <c:auto val="1"/>
        <c:lblAlgn val="ctr"/>
        <c:lblOffset val="100"/>
      </c:catAx>
      <c:valAx>
        <c:axId val="67510272"/>
        <c:scaling>
          <c:orientation val="minMax"/>
        </c:scaling>
        <c:delete val="1"/>
        <c:axPos val="l"/>
        <c:numFmt formatCode="General" sourceLinked="1"/>
        <c:tickLblPos val="none"/>
        <c:crossAx val="67504384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4"/>
  <c:chart>
    <c:title>
      <c:layout>
        <c:manualLayout>
          <c:xMode val="edge"/>
          <c:yMode val="edge"/>
          <c:x val="0.46563750248350377"/>
          <c:y val="9.0729783037475351E-2"/>
        </c:manualLayout>
      </c:layout>
      <c:txPr>
        <a:bodyPr/>
        <a:lstStyle/>
        <a:p>
          <a:pPr>
            <a:defRPr sz="1800"/>
          </a:pPr>
          <a:endParaRPr lang="es-ES"/>
        </a:p>
      </c:txPr>
    </c:title>
    <c:plotArea>
      <c:layout/>
      <c:barChart>
        <c:barDir val="col"/>
        <c:grouping val="stacked"/>
        <c:ser>
          <c:idx val="0"/>
          <c:order val="0"/>
          <c:tx>
            <c:strRef>
              <c:f>Hoja10!$A$2</c:f>
              <c:strCache>
                <c:ptCount val="1"/>
                <c:pt idx="0">
                  <c:v>TOTAL</c:v>
                </c:pt>
              </c:strCache>
            </c:strRef>
          </c:tx>
          <c:cat>
            <c:strRef>
              <c:f>Hoja10!$B$1:$J$1</c:f>
              <c:strCache>
                <c:ptCount val="9"/>
                <c:pt idx="0">
                  <c:v>Campaña de difusión</c:v>
                </c:pt>
                <c:pt idx="1">
                  <c:v>Capacitación al personal académico</c:v>
                </c:pt>
                <c:pt idx="2">
                  <c:v>Capacitación al personal administrativo</c:v>
                </c:pt>
                <c:pt idx="3">
                  <c:v> Capacitación a estudiantes</c:v>
                </c:pt>
                <c:pt idx="4">
                  <c:v>Grupos de apoyo a personas afectadas</c:v>
                </c:pt>
                <c:pt idx="5">
                  <c:v>Revisión de casos de evaluación sexista</c:v>
                </c:pt>
                <c:pt idx="6">
                  <c:v> Acompañamiento legal a víctimas</c:v>
                </c:pt>
                <c:pt idx="7">
                  <c:v> Ninguna</c:v>
                </c:pt>
                <c:pt idx="8">
                  <c:v>Otra </c:v>
                </c:pt>
              </c:strCache>
            </c:strRef>
          </c:cat>
          <c:val>
            <c:numRef>
              <c:f>Hoja10!$B$2:$J$2</c:f>
              <c:numCache>
                <c:formatCode>General</c:formatCode>
                <c:ptCount val="9"/>
                <c:pt idx="0">
                  <c:v>27</c:v>
                </c:pt>
                <c:pt idx="1">
                  <c:v>15</c:v>
                </c:pt>
                <c:pt idx="2">
                  <c:v>13</c:v>
                </c:pt>
                <c:pt idx="3">
                  <c:v>18</c:v>
                </c:pt>
                <c:pt idx="4">
                  <c:v>10</c:v>
                </c:pt>
                <c:pt idx="5">
                  <c:v>13</c:v>
                </c:pt>
                <c:pt idx="6">
                  <c:v>27</c:v>
                </c:pt>
                <c:pt idx="7">
                  <c:v>29</c:v>
                </c:pt>
                <c:pt idx="8">
                  <c:v>31</c:v>
                </c:pt>
              </c:numCache>
            </c:numRef>
          </c:val>
        </c:ser>
        <c:dLbls>
          <c:showVal val="1"/>
        </c:dLbls>
        <c:gapWidth val="95"/>
        <c:overlap val="100"/>
        <c:axId val="70971392"/>
        <c:axId val="70972928"/>
      </c:barChart>
      <c:catAx>
        <c:axId val="70971392"/>
        <c:scaling>
          <c:orientation val="minMax"/>
        </c:scaling>
        <c:axPos val="b"/>
        <c:majorTickMark val="none"/>
        <c:tickLblPos val="nextTo"/>
        <c:crossAx val="70972928"/>
        <c:crosses val="autoZero"/>
        <c:auto val="1"/>
        <c:lblAlgn val="ctr"/>
        <c:lblOffset val="100"/>
      </c:catAx>
      <c:valAx>
        <c:axId val="70972928"/>
        <c:scaling>
          <c:orientation val="minMax"/>
        </c:scaling>
        <c:delete val="1"/>
        <c:axPos val="l"/>
        <c:numFmt formatCode="General" sourceLinked="1"/>
        <c:tickLblPos val="none"/>
        <c:crossAx val="7097139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800" b="1"/>
      </a:pPr>
      <a:endParaRPr lang="es-ES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5"/>
  <c:chart>
    <c:title>
      <c:layout/>
    </c:title>
    <c:plotArea>
      <c:layout/>
      <c:barChart>
        <c:barDir val="col"/>
        <c:grouping val="stacked"/>
        <c:ser>
          <c:idx val="0"/>
          <c:order val="0"/>
          <c:tx>
            <c:strRef>
              <c:f>Hoja10!$A$2</c:f>
              <c:strCache>
                <c:ptCount val="1"/>
                <c:pt idx="0">
                  <c:v>ENP</c:v>
                </c:pt>
              </c:strCache>
            </c:strRef>
          </c:tx>
          <c:cat>
            <c:strRef>
              <c:f>Hoja10!$B$1:$I$1</c:f>
              <c:strCache>
                <c:ptCount val="8"/>
                <c:pt idx="0">
                  <c:v>Dirección</c:v>
                </c:pt>
                <c:pt idx="1">
                  <c:v> Secretaría Académica</c:v>
                </c:pt>
                <c:pt idx="2">
                  <c:v> Secretaría Técnica</c:v>
                </c:pt>
                <c:pt idx="3">
                  <c:v>Secretaría Administrativa</c:v>
                </c:pt>
                <c:pt idx="4">
                  <c:v>Consejo técnico y/o interno</c:v>
                </c:pt>
                <c:pt idx="5">
                  <c:v> Una específicamente diseñada</c:v>
                </c:pt>
                <c:pt idx="6">
                  <c:v>Ninguna</c:v>
                </c:pt>
                <c:pt idx="7">
                  <c:v>Otra</c:v>
                </c:pt>
              </c:strCache>
            </c:strRef>
          </c:cat>
          <c:val>
            <c:numRef>
              <c:f>Hoja10!$B$2:$I$2</c:f>
              <c:numCache>
                <c:formatCode>General</c:formatCode>
                <c:ptCount val="8"/>
                <c:pt idx="0">
                  <c:v>4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</c:numCache>
            </c:numRef>
          </c:val>
        </c:ser>
        <c:dLbls>
          <c:showVal val="1"/>
        </c:dLbls>
        <c:gapWidth val="95"/>
        <c:overlap val="100"/>
        <c:axId val="67668992"/>
        <c:axId val="70980352"/>
      </c:barChart>
      <c:catAx>
        <c:axId val="6766899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0980352"/>
        <c:crosses val="autoZero"/>
        <c:auto val="1"/>
        <c:lblAlgn val="ctr"/>
        <c:lblOffset val="100"/>
      </c:catAx>
      <c:valAx>
        <c:axId val="70980352"/>
        <c:scaling>
          <c:orientation val="minMax"/>
        </c:scaling>
        <c:delete val="1"/>
        <c:axPos val="l"/>
        <c:numFmt formatCode="General" sourceLinked="1"/>
        <c:tickLblPos val="none"/>
        <c:crossAx val="67668992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5"/>
  <c:chart>
    <c:title>
      <c:layout/>
      <c:txPr>
        <a:bodyPr/>
        <a:lstStyle/>
        <a:p>
          <a:pPr>
            <a:defRPr sz="1800"/>
          </a:pPr>
          <a:endParaRPr lang="es-ES"/>
        </a:p>
      </c:txPr>
    </c:title>
    <c:plotArea>
      <c:layout/>
      <c:barChart>
        <c:barDir val="col"/>
        <c:grouping val="stacked"/>
        <c:ser>
          <c:idx val="0"/>
          <c:order val="0"/>
          <c:tx>
            <c:strRef>
              <c:f>Hoja11!$A$2</c:f>
              <c:strCache>
                <c:ptCount val="1"/>
                <c:pt idx="0">
                  <c:v>CCH </c:v>
                </c:pt>
              </c:strCache>
            </c:strRef>
          </c:tx>
          <c:cat>
            <c:strRef>
              <c:f>Hoja11!$B$1:$I$1</c:f>
              <c:strCache>
                <c:ptCount val="8"/>
                <c:pt idx="0">
                  <c:v>Dirección</c:v>
                </c:pt>
                <c:pt idx="1">
                  <c:v> Secretaría Académica</c:v>
                </c:pt>
                <c:pt idx="2">
                  <c:v> Secretaría Técnica</c:v>
                </c:pt>
                <c:pt idx="3">
                  <c:v>Secretaría Administrativa</c:v>
                </c:pt>
                <c:pt idx="4">
                  <c:v>Consejo técnico y/o interno</c:v>
                </c:pt>
                <c:pt idx="5">
                  <c:v> Una específicamente diseñada</c:v>
                </c:pt>
                <c:pt idx="6">
                  <c:v>Ninguna</c:v>
                </c:pt>
                <c:pt idx="7">
                  <c:v>Otra</c:v>
                </c:pt>
              </c:strCache>
            </c:strRef>
          </c:cat>
          <c:val>
            <c:numRef>
              <c:f>Hoja11!$B$2:$I$2</c:f>
              <c:numCache>
                <c:formatCode>General</c:formatCode>
                <c:ptCount val="8"/>
                <c:pt idx="0">
                  <c:v>5</c:v>
                </c:pt>
                <c:pt idx="1">
                  <c:v>4</c:v>
                </c:pt>
                <c:pt idx="2">
                  <c:v>0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6</c:v>
                </c:pt>
              </c:numCache>
            </c:numRef>
          </c:val>
        </c:ser>
        <c:dLbls>
          <c:showVal val="1"/>
        </c:dLbls>
        <c:gapWidth val="95"/>
        <c:overlap val="100"/>
        <c:axId val="71244032"/>
        <c:axId val="71249920"/>
      </c:barChart>
      <c:catAx>
        <c:axId val="71244032"/>
        <c:scaling>
          <c:orientation val="minMax"/>
        </c:scaling>
        <c:axPos val="b"/>
        <c:majorTickMark val="none"/>
        <c:tickLblPos val="nextTo"/>
        <c:crossAx val="71249920"/>
        <c:crosses val="autoZero"/>
        <c:auto val="1"/>
        <c:lblAlgn val="ctr"/>
        <c:lblOffset val="100"/>
      </c:catAx>
      <c:valAx>
        <c:axId val="71249920"/>
        <c:scaling>
          <c:orientation val="minMax"/>
        </c:scaling>
        <c:delete val="1"/>
        <c:axPos val="l"/>
        <c:numFmt formatCode="General" sourceLinked="1"/>
        <c:tickLblPos val="none"/>
        <c:crossAx val="712440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800" b="1"/>
      </a:pPr>
      <a:endParaRPr lang="es-ES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5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Hoja12!$A$2</c:f>
              <c:strCache>
                <c:ptCount val="1"/>
                <c:pt idx="0">
                  <c:v>FACULTADES</c:v>
                </c:pt>
              </c:strCache>
            </c:strRef>
          </c:tx>
          <c:cat>
            <c:strRef>
              <c:f>Hoja12!$B$1:$I$1</c:f>
              <c:strCache>
                <c:ptCount val="8"/>
                <c:pt idx="0">
                  <c:v>Dirección</c:v>
                </c:pt>
                <c:pt idx="1">
                  <c:v> Secretaría Académica</c:v>
                </c:pt>
                <c:pt idx="2">
                  <c:v> Secretaría Técnica</c:v>
                </c:pt>
                <c:pt idx="3">
                  <c:v>Secretaría Administrativa</c:v>
                </c:pt>
                <c:pt idx="4">
                  <c:v>Consejo técnico y/o interno</c:v>
                </c:pt>
                <c:pt idx="5">
                  <c:v> Una específicamente diseñada</c:v>
                </c:pt>
                <c:pt idx="6">
                  <c:v>Ninguna</c:v>
                </c:pt>
                <c:pt idx="7">
                  <c:v>Otra</c:v>
                </c:pt>
              </c:strCache>
            </c:strRef>
          </c:cat>
          <c:val>
            <c:numRef>
              <c:f>Hoja12!$B$2:$I$2</c:f>
              <c:numCache>
                <c:formatCode>General</c:formatCode>
                <c:ptCount val="8"/>
                <c:pt idx="0">
                  <c:v>6</c:v>
                </c:pt>
                <c:pt idx="1">
                  <c:v>3</c:v>
                </c:pt>
                <c:pt idx="2">
                  <c:v>0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0</c:v>
                </c:pt>
                <c:pt idx="7">
                  <c:v>10</c:v>
                </c:pt>
              </c:numCache>
            </c:numRef>
          </c:val>
        </c:ser>
        <c:dLbls>
          <c:showVal val="1"/>
        </c:dLbls>
        <c:overlap val="-25"/>
        <c:axId val="71132672"/>
        <c:axId val="71134208"/>
      </c:barChart>
      <c:catAx>
        <c:axId val="7113267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1134208"/>
        <c:crosses val="autoZero"/>
        <c:auto val="1"/>
        <c:lblAlgn val="ctr"/>
        <c:lblOffset val="100"/>
      </c:catAx>
      <c:valAx>
        <c:axId val="71134208"/>
        <c:scaling>
          <c:orientation val="minMax"/>
        </c:scaling>
        <c:delete val="1"/>
        <c:axPos val="l"/>
        <c:numFmt formatCode="General" sourceLinked="1"/>
        <c:tickLblPos val="none"/>
        <c:crossAx val="71132672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5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Hoja13!$A$2</c:f>
              <c:strCache>
                <c:ptCount val="1"/>
                <c:pt idx="0">
                  <c:v>ESCUELAS</c:v>
                </c:pt>
              </c:strCache>
            </c:strRef>
          </c:tx>
          <c:cat>
            <c:strRef>
              <c:f>Hoja13!$B$1:$I$1</c:f>
              <c:strCache>
                <c:ptCount val="8"/>
                <c:pt idx="0">
                  <c:v>Dirección</c:v>
                </c:pt>
                <c:pt idx="1">
                  <c:v> Secretaría Académica</c:v>
                </c:pt>
                <c:pt idx="2">
                  <c:v> Secretaría Técnica</c:v>
                </c:pt>
                <c:pt idx="3">
                  <c:v>Secretaría Administrativa</c:v>
                </c:pt>
                <c:pt idx="4">
                  <c:v>Consejo técnico y/o interno</c:v>
                </c:pt>
                <c:pt idx="5">
                  <c:v> Una específicamente diseñada</c:v>
                </c:pt>
                <c:pt idx="6">
                  <c:v>Ninguna</c:v>
                </c:pt>
                <c:pt idx="7">
                  <c:v>Otra</c:v>
                </c:pt>
              </c:strCache>
            </c:strRef>
          </c:cat>
          <c:val>
            <c:numRef>
              <c:f>Hoja13!$B$2:$I$2</c:f>
              <c:numCache>
                <c:formatCode>General</c:formatCode>
                <c:ptCount val="8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</c:v>
                </c:pt>
              </c:numCache>
            </c:numRef>
          </c:val>
        </c:ser>
        <c:dLbls>
          <c:showVal val="1"/>
        </c:dLbls>
        <c:overlap val="-25"/>
        <c:axId val="71590656"/>
        <c:axId val="71592192"/>
      </c:barChart>
      <c:catAx>
        <c:axId val="7159065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1592192"/>
        <c:crosses val="autoZero"/>
        <c:auto val="1"/>
        <c:lblAlgn val="ctr"/>
        <c:lblOffset val="100"/>
      </c:catAx>
      <c:valAx>
        <c:axId val="71592192"/>
        <c:scaling>
          <c:orientation val="minMax"/>
        </c:scaling>
        <c:delete val="1"/>
        <c:axPos val="l"/>
        <c:numFmt formatCode="General" sourceLinked="1"/>
        <c:tickLblPos val="none"/>
        <c:crossAx val="71590656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5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Hoja14!$A$2</c:f>
              <c:strCache>
                <c:ptCount val="1"/>
                <c:pt idx="0">
                  <c:v>INSTITUTOS</c:v>
                </c:pt>
              </c:strCache>
            </c:strRef>
          </c:tx>
          <c:cat>
            <c:strRef>
              <c:f>Hoja14!$B$1:$I$1</c:f>
              <c:strCache>
                <c:ptCount val="8"/>
                <c:pt idx="0">
                  <c:v>Dirección</c:v>
                </c:pt>
                <c:pt idx="1">
                  <c:v> Secretaría Académica</c:v>
                </c:pt>
                <c:pt idx="2">
                  <c:v> Secretaría Técnica</c:v>
                </c:pt>
                <c:pt idx="3">
                  <c:v>Secretaría Administrativa</c:v>
                </c:pt>
                <c:pt idx="4">
                  <c:v>Consejo técnico y/o interno</c:v>
                </c:pt>
                <c:pt idx="5">
                  <c:v> Una específicamente diseñada</c:v>
                </c:pt>
                <c:pt idx="6">
                  <c:v>Ninguna</c:v>
                </c:pt>
                <c:pt idx="7">
                  <c:v>Otra</c:v>
                </c:pt>
              </c:strCache>
            </c:strRef>
          </c:cat>
          <c:val>
            <c:numRef>
              <c:f>Hoja14!$B$2:$I$2</c:f>
              <c:numCache>
                <c:formatCode>General</c:formatCode>
                <c:ptCount val="8"/>
                <c:pt idx="0">
                  <c:v>6</c:v>
                </c:pt>
                <c:pt idx="1">
                  <c:v>4</c:v>
                </c:pt>
                <c:pt idx="2">
                  <c:v>0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5</c:v>
                </c:pt>
                <c:pt idx="7">
                  <c:v>2</c:v>
                </c:pt>
              </c:numCache>
            </c:numRef>
          </c:val>
        </c:ser>
        <c:dLbls>
          <c:showVal val="1"/>
        </c:dLbls>
        <c:overlap val="-25"/>
        <c:axId val="71786496"/>
        <c:axId val="71788032"/>
      </c:barChart>
      <c:catAx>
        <c:axId val="7178649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1788032"/>
        <c:crosses val="autoZero"/>
        <c:auto val="1"/>
        <c:lblAlgn val="ctr"/>
        <c:lblOffset val="100"/>
      </c:catAx>
      <c:valAx>
        <c:axId val="71788032"/>
        <c:scaling>
          <c:orientation val="minMax"/>
        </c:scaling>
        <c:delete val="1"/>
        <c:axPos val="l"/>
        <c:numFmt formatCode="General" sourceLinked="1"/>
        <c:tickLblPos val="none"/>
        <c:crossAx val="71786496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5"/>
  <c:chart>
    <c:title>
      <c:layout/>
    </c:title>
    <c:plotArea>
      <c:layout/>
      <c:barChart>
        <c:barDir val="col"/>
        <c:grouping val="stacked"/>
        <c:ser>
          <c:idx val="0"/>
          <c:order val="0"/>
          <c:tx>
            <c:strRef>
              <c:f>Hoja15!$A$2</c:f>
              <c:strCache>
                <c:ptCount val="1"/>
                <c:pt idx="0">
                  <c:v>CENTROS</c:v>
                </c:pt>
              </c:strCache>
            </c:strRef>
          </c:tx>
          <c:cat>
            <c:strRef>
              <c:f>Hoja15!$B$1:$I$1</c:f>
              <c:strCache>
                <c:ptCount val="8"/>
                <c:pt idx="0">
                  <c:v>Dirección</c:v>
                </c:pt>
                <c:pt idx="1">
                  <c:v> Secretaría Académica</c:v>
                </c:pt>
                <c:pt idx="2">
                  <c:v> Secretaría Técnica</c:v>
                </c:pt>
                <c:pt idx="3">
                  <c:v>Secretaría Administrativa</c:v>
                </c:pt>
                <c:pt idx="4">
                  <c:v>Consejo técnico y/o interno</c:v>
                </c:pt>
                <c:pt idx="5">
                  <c:v> Una específicamente diseñada</c:v>
                </c:pt>
                <c:pt idx="6">
                  <c:v>Ninguna</c:v>
                </c:pt>
                <c:pt idx="7">
                  <c:v>Otra</c:v>
                </c:pt>
              </c:strCache>
            </c:strRef>
          </c:cat>
          <c:val>
            <c:numRef>
              <c:f>Hoja15!$B$2:$I$2</c:f>
              <c:numCache>
                <c:formatCode>General</c:formatCode>
                <c:ptCount val="8"/>
                <c:pt idx="0">
                  <c:v>4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4</c:v>
                </c:pt>
                <c:pt idx="7">
                  <c:v>5</c:v>
                </c:pt>
              </c:numCache>
            </c:numRef>
          </c:val>
        </c:ser>
        <c:dLbls>
          <c:showVal val="1"/>
        </c:dLbls>
        <c:gapWidth val="95"/>
        <c:overlap val="100"/>
        <c:axId val="69766144"/>
        <c:axId val="69772032"/>
      </c:barChart>
      <c:catAx>
        <c:axId val="6976614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69772032"/>
        <c:crosses val="autoZero"/>
        <c:auto val="1"/>
        <c:lblAlgn val="ctr"/>
        <c:lblOffset val="100"/>
      </c:catAx>
      <c:valAx>
        <c:axId val="69772032"/>
        <c:scaling>
          <c:orientation val="minMax"/>
        </c:scaling>
        <c:delete val="1"/>
        <c:axPos val="l"/>
        <c:numFmt formatCode="General" sourceLinked="1"/>
        <c:tickLblPos val="none"/>
        <c:crossAx val="69766144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5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Hoja16!$A$2</c:f>
              <c:strCache>
                <c:ptCount val="1"/>
                <c:pt idx="0">
                  <c:v>COORDINACIONES</c:v>
                </c:pt>
              </c:strCache>
            </c:strRef>
          </c:tx>
          <c:cat>
            <c:strRef>
              <c:f>Hoja16!$B$1:$I$1</c:f>
              <c:strCache>
                <c:ptCount val="8"/>
                <c:pt idx="0">
                  <c:v>Dirección</c:v>
                </c:pt>
                <c:pt idx="1">
                  <c:v> Secretaría Académica</c:v>
                </c:pt>
                <c:pt idx="2">
                  <c:v> Secretaría Técnica</c:v>
                </c:pt>
                <c:pt idx="3">
                  <c:v>Secretaría Administrativa</c:v>
                </c:pt>
                <c:pt idx="4">
                  <c:v>Consejo técnico y/o interno</c:v>
                </c:pt>
                <c:pt idx="5">
                  <c:v> Una específicamente diseñada</c:v>
                </c:pt>
                <c:pt idx="6">
                  <c:v>Ninguna</c:v>
                </c:pt>
                <c:pt idx="7">
                  <c:v>Otra</c:v>
                </c:pt>
              </c:strCache>
            </c:strRef>
          </c:cat>
          <c:val>
            <c:numRef>
              <c:f>Hoja16!$B$2:$I$2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  <c:pt idx="7">
                  <c:v>1</c:v>
                </c:pt>
              </c:numCache>
            </c:numRef>
          </c:val>
        </c:ser>
        <c:dLbls>
          <c:showVal val="1"/>
        </c:dLbls>
        <c:overlap val="-25"/>
        <c:axId val="69892352"/>
        <c:axId val="69898240"/>
      </c:barChart>
      <c:catAx>
        <c:axId val="6989235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69898240"/>
        <c:crosses val="autoZero"/>
        <c:auto val="1"/>
        <c:lblAlgn val="ctr"/>
        <c:lblOffset val="100"/>
      </c:catAx>
      <c:valAx>
        <c:axId val="69898240"/>
        <c:scaling>
          <c:orientation val="minMax"/>
        </c:scaling>
        <c:delete val="1"/>
        <c:axPos val="l"/>
        <c:numFmt formatCode="General" sourceLinked="1"/>
        <c:tickLblPos val="none"/>
        <c:crossAx val="69892352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5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Hoja18!$A$2</c:f>
              <c:strCache>
                <c:ptCount val="1"/>
                <c:pt idx="0">
                  <c:v>DIRECCIONES</c:v>
                </c:pt>
              </c:strCache>
            </c:strRef>
          </c:tx>
          <c:cat>
            <c:strRef>
              <c:f>Hoja18!$B$1:$I$1</c:f>
              <c:strCache>
                <c:ptCount val="8"/>
                <c:pt idx="0">
                  <c:v>Dirección</c:v>
                </c:pt>
                <c:pt idx="1">
                  <c:v> Secretaría Académica</c:v>
                </c:pt>
                <c:pt idx="2">
                  <c:v> Secretaría Técnica</c:v>
                </c:pt>
                <c:pt idx="3">
                  <c:v>Secretaría Administrativa</c:v>
                </c:pt>
                <c:pt idx="4">
                  <c:v>Consejo técnico y/o interno</c:v>
                </c:pt>
                <c:pt idx="5">
                  <c:v> Una específicamente diseñada</c:v>
                </c:pt>
                <c:pt idx="6">
                  <c:v>Ninguna</c:v>
                </c:pt>
                <c:pt idx="7">
                  <c:v>Otra</c:v>
                </c:pt>
              </c:strCache>
            </c:strRef>
          </c:cat>
          <c:val>
            <c:numRef>
              <c:f>Hoja18!$B$2:$I$2</c:f>
              <c:numCache>
                <c:formatCode>General</c:formatCode>
                <c:ptCount val="8"/>
                <c:pt idx="0">
                  <c:v>7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1</c:v>
                </c:pt>
                <c:pt idx="6">
                  <c:v>9</c:v>
                </c:pt>
                <c:pt idx="7">
                  <c:v>6</c:v>
                </c:pt>
              </c:numCache>
            </c:numRef>
          </c:val>
        </c:ser>
        <c:dLbls>
          <c:showVal val="1"/>
        </c:dLbls>
        <c:overlap val="-25"/>
        <c:axId val="72001024"/>
        <c:axId val="72002560"/>
      </c:barChart>
      <c:catAx>
        <c:axId val="7200102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2002560"/>
        <c:crosses val="autoZero"/>
        <c:auto val="1"/>
        <c:lblAlgn val="ctr"/>
        <c:lblOffset val="100"/>
      </c:catAx>
      <c:valAx>
        <c:axId val="72002560"/>
        <c:scaling>
          <c:orientation val="minMax"/>
        </c:scaling>
        <c:delete val="1"/>
        <c:axPos val="l"/>
        <c:numFmt formatCode="General" sourceLinked="1"/>
        <c:tickLblPos val="none"/>
        <c:crossAx val="72001024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5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Hoja19!$A$2</c:f>
              <c:strCache>
                <c:ptCount val="1"/>
                <c:pt idx="0">
                  <c:v>OTROS</c:v>
                </c:pt>
              </c:strCache>
            </c:strRef>
          </c:tx>
          <c:cat>
            <c:strRef>
              <c:f>Hoja19!$B$1:$I$1</c:f>
              <c:strCache>
                <c:ptCount val="8"/>
                <c:pt idx="0">
                  <c:v>Dirección</c:v>
                </c:pt>
                <c:pt idx="1">
                  <c:v> Secretaría Académica</c:v>
                </c:pt>
                <c:pt idx="2">
                  <c:v> Secretaría Técnica</c:v>
                </c:pt>
                <c:pt idx="3">
                  <c:v>Secretaría Administrativa</c:v>
                </c:pt>
                <c:pt idx="4">
                  <c:v>Consejo técnico y/o interno</c:v>
                </c:pt>
                <c:pt idx="5">
                  <c:v> Una específicamente diseñada</c:v>
                </c:pt>
                <c:pt idx="6">
                  <c:v>Ninguna</c:v>
                </c:pt>
                <c:pt idx="7">
                  <c:v>Otra</c:v>
                </c:pt>
              </c:strCache>
            </c:strRef>
          </c:cat>
          <c:val>
            <c:numRef>
              <c:f>Hoja19!$B$2:$I$2</c:f>
              <c:numCache>
                <c:formatCode>General</c:formatCode>
                <c:ptCount val="8"/>
                <c:pt idx="0">
                  <c:v>3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</c:v>
                </c:pt>
              </c:numCache>
            </c:numRef>
          </c:val>
        </c:ser>
        <c:dLbls>
          <c:showVal val="1"/>
        </c:dLbls>
        <c:overlap val="-25"/>
        <c:axId val="72270592"/>
        <c:axId val="72272128"/>
      </c:barChart>
      <c:catAx>
        <c:axId val="7227059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2272128"/>
        <c:crosses val="autoZero"/>
        <c:auto val="1"/>
        <c:lblAlgn val="ctr"/>
        <c:lblOffset val="100"/>
      </c:catAx>
      <c:valAx>
        <c:axId val="72272128"/>
        <c:scaling>
          <c:orientation val="minMax"/>
        </c:scaling>
        <c:delete val="1"/>
        <c:axPos val="l"/>
        <c:numFmt formatCode="General" sourceLinked="1"/>
        <c:tickLblPos val="none"/>
        <c:crossAx val="72270592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layout>
        <c:manualLayout>
          <c:xMode val="edge"/>
          <c:yMode val="edge"/>
          <c:x val="0.38118013165586973"/>
          <c:y val="8.0835925637892575E-2"/>
        </c:manualLayout>
      </c:layout>
    </c:title>
    <c:plotArea>
      <c:layout/>
      <c:barChart>
        <c:barDir val="col"/>
        <c:grouping val="stacked"/>
        <c:ser>
          <c:idx val="0"/>
          <c:order val="0"/>
          <c:tx>
            <c:strRef>
              <c:f>facultades!$A$2</c:f>
              <c:strCache>
                <c:ptCount val="1"/>
                <c:pt idx="0">
                  <c:v>FACULTADES  </c:v>
                </c:pt>
              </c:strCache>
            </c:strRef>
          </c:tx>
          <c:cat>
            <c:strRef>
              <c:f>facultades!$B$1:$K$1</c:f>
              <c:strCache>
                <c:ptCount val="10"/>
                <c:pt idx="0">
                  <c:v>Hostigamiento</c:v>
                </c:pt>
                <c:pt idx="1">
                  <c:v>Igualdad de oportunidades</c:v>
                </c:pt>
                <c:pt idx="2">
                  <c:v>Conciliación laboral-familiar</c:v>
                </c:pt>
                <c:pt idx="3">
                  <c:v>Lenguaje no sexista</c:v>
                </c:pt>
                <c:pt idx="4">
                  <c:v>No discriminación</c:v>
                </c:pt>
                <c:pt idx="5">
                  <c:v>Violencia</c:v>
                </c:pt>
                <c:pt idx="6">
                  <c:v>Conciliación escolar-familiar</c:v>
                </c:pt>
                <c:pt idx="7">
                  <c:v>Ninguno</c:v>
                </c:pt>
                <c:pt idx="8">
                  <c:v>Otros </c:v>
                </c:pt>
                <c:pt idx="9">
                  <c:v>Disposición para operar campañas </c:v>
                </c:pt>
              </c:strCache>
            </c:strRef>
          </c:cat>
          <c:val>
            <c:numRef>
              <c:f>facultades!$B$2:$K$2</c:f>
              <c:numCache>
                <c:formatCode>General</c:formatCode>
                <c:ptCount val="10"/>
                <c:pt idx="0">
                  <c:v>7</c:v>
                </c:pt>
                <c:pt idx="1">
                  <c:v>9</c:v>
                </c:pt>
                <c:pt idx="2">
                  <c:v>5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1</c:v>
                </c:pt>
                <c:pt idx="8">
                  <c:v>3</c:v>
                </c:pt>
                <c:pt idx="9">
                  <c:v>11</c:v>
                </c:pt>
              </c:numCache>
            </c:numRef>
          </c:val>
        </c:ser>
        <c:dLbls>
          <c:showVal val="1"/>
        </c:dLbls>
        <c:gapWidth val="95"/>
        <c:overlap val="100"/>
        <c:axId val="67786240"/>
        <c:axId val="67787776"/>
      </c:barChart>
      <c:catAx>
        <c:axId val="67786240"/>
        <c:scaling>
          <c:orientation val="minMax"/>
        </c:scaling>
        <c:axPos val="b"/>
        <c:majorTickMark val="none"/>
        <c:tickLblPos val="nextTo"/>
        <c:crossAx val="67787776"/>
        <c:crosses val="autoZero"/>
        <c:auto val="1"/>
        <c:lblAlgn val="ctr"/>
        <c:lblOffset val="100"/>
      </c:catAx>
      <c:valAx>
        <c:axId val="67787776"/>
        <c:scaling>
          <c:orientation val="minMax"/>
        </c:scaling>
        <c:delete val="1"/>
        <c:axPos val="l"/>
        <c:numFmt formatCode="General" sourceLinked="1"/>
        <c:tickLblPos val="none"/>
        <c:crossAx val="67786240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5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Hoja20!$A$2</c:f>
              <c:strCache>
                <c:ptCount val="1"/>
                <c:pt idx="0">
                  <c:v>TOTAL</c:v>
                </c:pt>
              </c:strCache>
            </c:strRef>
          </c:tx>
          <c:cat>
            <c:strRef>
              <c:f>Hoja20!$B$1:$I$1</c:f>
              <c:strCache>
                <c:ptCount val="8"/>
                <c:pt idx="0">
                  <c:v>Dirección</c:v>
                </c:pt>
                <c:pt idx="1">
                  <c:v> Secretaría Académica</c:v>
                </c:pt>
                <c:pt idx="2">
                  <c:v> Secretaría Técnica</c:v>
                </c:pt>
                <c:pt idx="3">
                  <c:v>Secretaría Administrativa</c:v>
                </c:pt>
                <c:pt idx="4">
                  <c:v>Consejo técnico y/o interno</c:v>
                </c:pt>
                <c:pt idx="5">
                  <c:v> Una específicamente diseñada</c:v>
                </c:pt>
                <c:pt idx="6">
                  <c:v>Ninguna</c:v>
                </c:pt>
                <c:pt idx="7">
                  <c:v>Otra</c:v>
                </c:pt>
              </c:strCache>
            </c:strRef>
          </c:cat>
          <c:val>
            <c:numRef>
              <c:f>Hoja20!$B$2:$I$2</c:f>
              <c:numCache>
                <c:formatCode>General</c:formatCode>
                <c:ptCount val="8"/>
                <c:pt idx="0">
                  <c:v>38</c:v>
                </c:pt>
                <c:pt idx="1">
                  <c:v>18</c:v>
                </c:pt>
                <c:pt idx="2">
                  <c:v>1</c:v>
                </c:pt>
                <c:pt idx="3">
                  <c:v>12</c:v>
                </c:pt>
                <c:pt idx="4">
                  <c:v>6</c:v>
                </c:pt>
                <c:pt idx="5">
                  <c:v>5</c:v>
                </c:pt>
                <c:pt idx="6">
                  <c:v>21</c:v>
                </c:pt>
                <c:pt idx="7">
                  <c:v>36</c:v>
                </c:pt>
              </c:numCache>
            </c:numRef>
          </c:val>
        </c:ser>
        <c:dLbls>
          <c:showVal val="1"/>
        </c:dLbls>
        <c:overlap val="-25"/>
        <c:axId val="72478720"/>
        <c:axId val="72480256"/>
      </c:barChart>
      <c:catAx>
        <c:axId val="7247872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2480256"/>
        <c:crosses val="autoZero"/>
        <c:auto val="1"/>
        <c:lblAlgn val="ctr"/>
        <c:lblOffset val="100"/>
      </c:catAx>
      <c:valAx>
        <c:axId val="72480256"/>
        <c:scaling>
          <c:orientation val="minMax"/>
        </c:scaling>
        <c:delete val="1"/>
        <c:axPos val="l"/>
        <c:numFmt formatCode="General" sourceLinked="1"/>
        <c:tickLblPos val="none"/>
        <c:crossAx val="72478720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6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Hoja21!$A$2</c:f>
              <c:strCache>
                <c:ptCount val="1"/>
                <c:pt idx="0">
                  <c:v>ENP</c:v>
                </c:pt>
              </c:strCache>
            </c:strRef>
          </c:tx>
          <c:cat>
            <c:strRef>
              <c:f>Hoja21!$B$1:$H$1</c:f>
              <c:strCache>
                <c:ptCount val="7"/>
                <c:pt idx="0">
                  <c:v>Hostigamiento</c:v>
                </c:pt>
                <c:pt idx="1">
                  <c:v>Acoso laboral</c:v>
                </c:pt>
                <c:pt idx="2">
                  <c:v>Acoso a estudiantes</c:v>
                </c:pt>
                <c:pt idx="3">
                  <c:v>Discriminación</c:v>
                </c:pt>
                <c:pt idx="4">
                  <c:v> Violencia</c:v>
                </c:pt>
                <c:pt idx="5">
                  <c:v>Ninguna</c:v>
                </c:pt>
                <c:pt idx="6">
                  <c:v>Otra</c:v>
                </c:pt>
              </c:strCache>
            </c:strRef>
          </c:cat>
          <c:val>
            <c:numRef>
              <c:f>Hoja21!$B$2:$H$2</c:f>
              <c:numCache>
                <c:formatCode>General</c:formatCode>
                <c:ptCount val="7"/>
                <c:pt idx="0">
                  <c:v>5</c:v>
                </c:pt>
                <c:pt idx="1">
                  <c:v>1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1</c:v>
                </c:pt>
                <c:pt idx="6">
                  <c:v>3</c:v>
                </c:pt>
              </c:numCache>
            </c:numRef>
          </c:val>
        </c:ser>
        <c:dLbls>
          <c:showVal val="1"/>
        </c:dLbls>
        <c:overlap val="-25"/>
        <c:axId val="72543232"/>
        <c:axId val="72606464"/>
      </c:barChart>
      <c:catAx>
        <c:axId val="7254323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2606464"/>
        <c:crosses val="autoZero"/>
        <c:auto val="1"/>
        <c:lblAlgn val="ctr"/>
        <c:lblOffset val="100"/>
      </c:catAx>
      <c:valAx>
        <c:axId val="72606464"/>
        <c:scaling>
          <c:orientation val="minMax"/>
        </c:scaling>
        <c:delete val="1"/>
        <c:axPos val="l"/>
        <c:numFmt formatCode="General" sourceLinked="1"/>
        <c:tickLblPos val="none"/>
        <c:crossAx val="72543232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6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Hoja22!$A$2</c:f>
              <c:strCache>
                <c:ptCount val="1"/>
                <c:pt idx="0">
                  <c:v>CCH</c:v>
                </c:pt>
              </c:strCache>
            </c:strRef>
          </c:tx>
          <c:cat>
            <c:strRef>
              <c:f>Hoja22!$B$1:$H$1</c:f>
              <c:strCache>
                <c:ptCount val="7"/>
                <c:pt idx="0">
                  <c:v>Hostigamiento</c:v>
                </c:pt>
                <c:pt idx="1">
                  <c:v>Acoso laboral</c:v>
                </c:pt>
                <c:pt idx="2">
                  <c:v>Acoso a estudiantes</c:v>
                </c:pt>
                <c:pt idx="3">
                  <c:v>Discriminación</c:v>
                </c:pt>
                <c:pt idx="4">
                  <c:v> Violencia</c:v>
                </c:pt>
                <c:pt idx="5">
                  <c:v>Ninguna</c:v>
                </c:pt>
                <c:pt idx="6">
                  <c:v>Otra</c:v>
                </c:pt>
              </c:strCache>
            </c:strRef>
          </c:cat>
          <c:val>
            <c:numRef>
              <c:f>Hoja22!$B$2:$H$2</c:f>
              <c:numCache>
                <c:formatCode>General</c:formatCode>
                <c:ptCount val="7"/>
                <c:pt idx="0">
                  <c:v>6</c:v>
                </c:pt>
                <c:pt idx="1">
                  <c:v>2</c:v>
                </c:pt>
                <c:pt idx="2">
                  <c:v>5</c:v>
                </c:pt>
                <c:pt idx="3">
                  <c:v>5</c:v>
                </c:pt>
                <c:pt idx="4">
                  <c:v>6</c:v>
                </c:pt>
                <c:pt idx="5">
                  <c:v>0</c:v>
                </c:pt>
                <c:pt idx="6">
                  <c:v>1</c:v>
                </c:pt>
              </c:numCache>
            </c:numRef>
          </c:val>
        </c:ser>
        <c:dLbls>
          <c:showVal val="1"/>
        </c:dLbls>
        <c:overlap val="-25"/>
        <c:axId val="72722688"/>
        <c:axId val="72728576"/>
      </c:barChart>
      <c:catAx>
        <c:axId val="7272268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2728576"/>
        <c:crosses val="autoZero"/>
        <c:auto val="1"/>
        <c:lblAlgn val="ctr"/>
        <c:lblOffset val="100"/>
      </c:catAx>
      <c:valAx>
        <c:axId val="72728576"/>
        <c:scaling>
          <c:orientation val="minMax"/>
        </c:scaling>
        <c:delete val="1"/>
        <c:axPos val="l"/>
        <c:numFmt formatCode="General" sourceLinked="1"/>
        <c:tickLblPos val="none"/>
        <c:crossAx val="72722688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6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Hoja23!$A$2</c:f>
              <c:strCache>
                <c:ptCount val="1"/>
                <c:pt idx="0">
                  <c:v>FACULTADES</c:v>
                </c:pt>
              </c:strCache>
            </c:strRef>
          </c:tx>
          <c:cat>
            <c:strRef>
              <c:f>Hoja23!$B$1:$H$1</c:f>
              <c:strCache>
                <c:ptCount val="7"/>
                <c:pt idx="0">
                  <c:v>Hostigamiento</c:v>
                </c:pt>
                <c:pt idx="1">
                  <c:v>Acoso laboral</c:v>
                </c:pt>
                <c:pt idx="2">
                  <c:v>Acoso a estudiantes</c:v>
                </c:pt>
                <c:pt idx="3">
                  <c:v>Discriminación</c:v>
                </c:pt>
                <c:pt idx="4">
                  <c:v> Violencia</c:v>
                </c:pt>
                <c:pt idx="5">
                  <c:v>Ninguna</c:v>
                </c:pt>
                <c:pt idx="6">
                  <c:v>Otra</c:v>
                </c:pt>
              </c:strCache>
            </c:strRef>
          </c:cat>
          <c:val>
            <c:numRef>
              <c:f>Hoja23!$B$2:$H$2</c:f>
              <c:numCache>
                <c:formatCode>General</c:formatCode>
                <c:ptCount val="7"/>
                <c:pt idx="0">
                  <c:v>5</c:v>
                </c:pt>
                <c:pt idx="1">
                  <c:v>2</c:v>
                </c:pt>
                <c:pt idx="2">
                  <c:v>8</c:v>
                </c:pt>
                <c:pt idx="3">
                  <c:v>6</c:v>
                </c:pt>
                <c:pt idx="4">
                  <c:v>5</c:v>
                </c:pt>
                <c:pt idx="5">
                  <c:v>0</c:v>
                </c:pt>
                <c:pt idx="6">
                  <c:v>1</c:v>
                </c:pt>
              </c:numCache>
            </c:numRef>
          </c:val>
        </c:ser>
        <c:dLbls>
          <c:showVal val="1"/>
        </c:dLbls>
        <c:overlap val="-25"/>
        <c:axId val="72840704"/>
        <c:axId val="72842240"/>
      </c:barChart>
      <c:catAx>
        <c:axId val="7284070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2842240"/>
        <c:crosses val="autoZero"/>
        <c:auto val="1"/>
        <c:lblAlgn val="ctr"/>
        <c:lblOffset val="100"/>
      </c:catAx>
      <c:valAx>
        <c:axId val="72842240"/>
        <c:scaling>
          <c:orientation val="minMax"/>
        </c:scaling>
        <c:delete val="1"/>
        <c:axPos val="l"/>
        <c:numFmt formatCode="General" sourceLinked="1"/>
        <c:tickLblPos val="none"/>
        <c:crossAx val="72840704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6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Hoja24!$A$2</c:f>
              <c:strCache>
                <c:ptCount val="1"/>
                <c:pt idx="0">
                  <c:v>ESCUELAS</c:v>
                </c:pt>
              </c:strCache>
            </c:strRef>
          </c:tx>
          <c:cat>
            <c:strRef>
              <c:f>Hoja24!$B$1:$H$1</c:f>
              <c:strCache>
                <c:ptCount val="7"/>
                <c:pt idx="0">
                  <c:v>Hostigamiento</c:v>
                </c:pt>
                <c:pt idx="1">
                  <c:v>Acoso laboral</c:v>
                </c:pt>
                <c:pt idx="2">
                  <c:v>Acoso a estudiantes</c:v>
                </c:pt>
                <c:pt idx="3">
                  <c:v>Discriminación</c:v>
                </c:pt>
                <c:pt idx="4">
                  <c:v> Violencia</c:v>
                </c:pt>
                <c:pt idx="5">
                  <c:v>Ninguna</c:v>
                </c:pt>
                <c:pt idx="6">
                  <c:v>Otra</c:v>
                </c:pt>
              </c:strCache>
            </c:strRef>
          </c:cat>
          <c:val>
            <c:numRef>
              <c:f>Hoja24!$B$2:$H$2</c:f>
              <c:numCache>
                <c:formatCode>General</c:formatCode>
                <c:ptCount val="7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showVal val="1"/>
        </c:dLbls>
        <c:overlap val="-25"/>
        <c:axId val="72995584"/>
        <c:axId val="72997120"/>
      </c:barChart>
      <c:catAx>
        <c:axId val="7299558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2997120"/>
        <c:crosses val="autoZero"/>
        <c:auto val="1"/>
        <c:lblAlgn val="ctr"/>
        <c:lblOffset val="100"/>
      </c:catAx>
      <c:valAx>
        <c:axId val="72997120"/>
        <c:scaling>
          <c:orientation val="minMax"/>
        </c:scaling>
        <c:delete val="1"/>
        <c:axPos val="l"/>
        <c:numFmt formatCode="General" sourceLinked="1"/>
        <c:tickLblPos val="none"/>
        <c:crossAx val="72995584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6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Hoja25!$A$2</c:f>
              <c:strCache>
                <c:ptCount val="1"/>
                <c:pt idx="0">
                  <c:v>INSTITUTOS</c:v>
                </c:pt>
              </c:strCache>
            </c:strRef>
          </c:tx>
          <c:cat>
            <c:strRef>
              <c:f>Hoja25!$B$1:$H$1</c:f>
              <c:strCache>
                <c:ptCount val="7"/>
                <c:pt idx="0">
                  <c:v>Hostigamiento</c:v>
                </c:pt>
                <c:pt idx="1">
                  <c:v>Acoso laboral</c:v>
                </c:pt>
                <c:pt idx="2">
                  <c:v>Acoso a estudiantes</c:v>
                </c:pt>
                <c:pt idx="3">
                  <c:v>Discriminación</c:v>
                </c:pt>
                <c:pt idx="4">
                  <c:v> Violencia</c:v>
                </c:pt>
                <c:pt idx="5">
                  <c:v>Ninguna</c:v>
                </c:pt>
                <c:pt idx="6">
                  <c:v>Otra</c:v>
                </c:pt>
              </c:strCache>
            </c:strRef>
          </c:cat>
          <c:val>
            <c:numRef>
              <c:f>Hoja25!$B$2:$H$2</c:f>
              <c:numCache>
                <c:formatCode>General</c:formatCode>
                <c:ptCount val="7"/>
                <c:pt idx="0">
                  <c:v>7</c:v>
                </c:pt>
                <c:pt idx="1">
                  <c:v>2</c:v>
                </c:pt>
                <c:pt idx="2">
                  <c:v>5</c:v>
                </c:pt>
                <c:pt idx="3">
                  <c:v>2</c:v>
                </c:pt>
                <c:pt idx="4">
                  <c:v>1</c:v>
                </c:pt>
                <c:pt idx="5">
                  <c:v>9</c:v>
                </c:pt>
                <c:pt idx="6">
                  <c:v>2</c:v>
                </c:pt>
              </c:numCache>
            </c:numRef>
          </c:val>
        </c:ser>
        <c:dLbls>
          <c:showVal val="1"/>
        </c:dLbls>
        <c:overlap val="-25"/>
        <c:axId val="73150464"/>
        <c:axId val="73152000"/>
      </c:barChart>
      <c:catAx>
        <c:axId val="7315046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3152000"/>
        <c:crosses val="autoZero"/>
        <c:auto val="1"/>
        <c:lblAlgn val="ctr"/>
        <c:lblOffset val="100"/>
      </c:catAx>
      <c:valAx>
        <c:axId val="73152000"/>
        <c:scaling>
          <c:orientation val="minMax"/>
        </c:scaling>
        <c:delete val="1"/>
        <c:axPos val="l"/>
        <c:numFmt formatCode="General" sourceLinked="1"/>
        <c:tickLblPos val="none"/>
        <c:crossAx val="73150464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6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Hoja26!$A$2</c:f>
              <c:strCache>
                <c:ptCount val="1"/>
                <c:pt idx="0">
                  <c:v>CENTROS</c:v>
                </c:pt>
              </c:strCache>
            </c:strRef>
          </c:tx>
          <c:cat>
            <c:strRef>
              <c:f>Hoja26!$B$1:$H$1</c:f>
              <c:strCache>
                <c:ptCount val="7"/>
                <c:pt idx="0">
                  <c:v>Hostigamiento</c:v>
                </c:pt>
                <c:pt idx="1">
                  <c:v>Acoso laboral</c:v>
                </c:pt>
                <c:pt idx="2">
                  <c:v>Acoso a estudiantes</c:v>
                </c:pt>
                <c:pt idx="3">
                  <c:v>Discriminación</c:v>
                </c:pt>
                <c:pt idx="4">
                  <c:v> Violencia</c:v>
                </c:pt>
                <c:pt idx="5">
                  <c:v>Ninguna</c:v>
                </c:pt>
                <c:pt idx="6">
                  <c:v>Otra</c:v>
                </c:pt>
              </c:strCache>
            </c:strRef>
          </c:cat>
          <c:val>
            <c:numRef>
              <c:f>Hoja26!$B$2:$H$2</c:f>
              <c:numCache>
                <c:formatCode>General</c:formatCode>
                <c:ptCount val="7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0</c:v>
                </c:pt>
                <c:pt idx="5">
                  <c:v>5</c:v>
                </c:pt>
                <c:pt idx="6">
                  <c:v>0</c:v>
                </c:pt>
              </c:numCache>
            </c:numRef>
          </c:val>
        </c:ser>
        <c:dLbls>
          <c:showVal val="1"/>
        </c:dLbls>
        <c:overlap val="-25"/>
        <c:axId val="73260032"/>
        <c:axId val="73265920"/>
      </c:barChart>
      <c:catAx>
        <c:axId val="7326003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3265920"/>
        <c:crosses val="autoZero"/>
        <c:auto val="1"/>
        <c:lblAlgn val="ctr"/>
        <c:lblOffset val="100"/>
      </c:catAx>
      <c:valAx>
        <c:axId val="73265920"/>
        <c:scaling>
          <c:orientation val="minMax"/>
        </c:scaling>
        <c:delete val="1"/>
        <c:axPos val="l"/>
        <c:numFmt formatCode="General" sourceLinked="1"/>
        <c:tickLblPos val="none"/>
        <c:crossAx val="73260032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6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Hoja27!$A$2</c:f>
              <c:strCache>
                <c:ptCount val="1"/>
                <c:pt idx="0">
                  <c:v>COORDINACIONES</c:v>
                </c:pt>
              </c:strCache>
            </c:strRef>
          </c:tx>
          <c:cat>
            <c:strRef>
              <c:f>Hoja27!$B$1:$H$1</c:f>
              <c:strCache>
                <c:ptCount val="7"/>
                <c:pt idx="0">
                  <c:v>Hostigamiento</c:v>
                </c:pt>
                <c:pt idx="1">
                  <c:v>Acoso laboral</c:v>
                </c:pt>
                <c:pt idx="2">
                  <c:v>Acoso a estudiantes</c:v>
                </c:pt>
                <c:pt idx="3">
                  <c:v>Discriminación</c:v>
                </c:pt>
                <c:pt idx="4">
                  <c:v> Violencia</c:v>
                </c:pt>
                <c:pt idx="5">
                  <c:v>Ninguna</c:v>
                </c:pt>
                <c:pt idx="6">
                  <c:v>Otra</c:v>
                </c:pt>
              </c:strCache>
            </c:strRef>
          </c:cat>
          <c:val>
            <c:numRef>
              <c:f>Hoja27!$B$2:$H$2</c:f>
              <c:numCache>
                <c:formatCode>General</c:formatCode>
                <c:ptCount val="7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</c:numCache>
            </c:numRef>
          </c:val>
        </c:ser>
        <c:dLbls>
          <c:showVal val="1"/>
        </c:dLbls>
        <c:overlap val="-25"/>
        <c:axId val="73464064"/>
        <c:axId val="73015296"/>
      </c:barChart>
      <c:catAx>
        <c:axId val="7346406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3015296"/>
        <c:crosses val="autoZero"/>
        <c:auto val="1"/>
        <c:lblAlgn val="ctr"/>
        <c:lblOffset val="100"/>
      </c:catAx>
      <c:valAx>
        <c:axId val="73015296"/>
        <c:scaling>
          <c:orientation val="minMax"/>
        </c:scaling>
        <c:delete val="1"/>
        <c:axPos val="l"/>
        <c:numFmt formatCode="General" sourceLinked="1"/>
        <c:tickLblPos val="none"/>
        <c:crossAx val="73464064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6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Hoja28!$A$2</c:f>
              <c:strCache>
                <c:ptCount val="1"/>
                <c:pt idx="0">
                  <c:v>DIRECCIONES</c:v>
                </c:pt>
              </c:strCache>
            </c:strRef>
          </c:tx>
          <c:cat>
            <c:strRef>
              <c:f>Hoja28!$B$1:$H$1</c:f>
              <c:strCache>
                <c:ptCount val="7"/>
                <c:pt idx="0">
                  <c:v>Hostigamiento</c:v>
                </c:pt>
                <c:pt idx="1">
                  <c:v>Acoso laboral</c:v>
                </c:pt>
                <c:pt idx="2">
                  <c:v>Acoso a estudiantes</c:v>
                </c:pt>
                <c:pt idx="3">
                  <c:v>Discriminación</c:v>
                </c:pt>
                <c:pt idx="4">
                  <c:v> Violencia</c:v>
                </c:pt>
                <c:pt idx="5">
                  <c:v>Ninguna</c:v>
                </c:pt>
                <c:pt idx="6">
                  <c:v>Otra</c:v>
                </c:pt>
              </c:strCache>
            </c:strRef>
          </c:cat>
          <c:val>
            <c:numRef>
              <c:f>Hoja28!$B$2:$H$2</c:f>
              <c:numCache>
                <c:formatCode>General</c:formatCode>
                <c:ptCount val="7"/>
                <c:pt idx="0">
                  <c:v>4</c:v>
                </c:pt>
                <c:pt idx="1">
                  <c:v>3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19</c:v>
                </c:pt>
                <c:pt idx="6">
                  <c:v>1</c:v>
                </c:pt>
              </c:numCache>
            </c:numRef>
          </c:val>
        </c:ser>
        <c:dLbls>
          <c:showVal val="1"/>
        </c:dLbls>
        <c:overlap val="-25"/>
        <c:axId val="73586176"/>
        <c:axId val="73587712"/>
      </c:barChart>
      <c:catAx>
        <c:axId val="7358617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3587712"/>
        <c:crosses val="autoZero"/>
        <c:auto val="1"/>
        <c:lblAlgn val="ctr"/>
        <c:lblOffset val="100"/>
      </c:catAx>
      <c:valAx>
        <c:axId val="73587712"/>
        <c:scaling>
          <c:orientation val="minMax"/>
        </c:scaling>
        <c:delete val="1"/>
        <c:axPos val="l"/>
        <c:numFmt formatCode="General" sourceLinked="1"/>
        <c:tickLblPos val="none"/>
        <c:crossAx val="73586176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6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Hoja29!$A$2</c:f>
              <c:strCache>
                <c:ptCount val="1"/>
                <c:pt idx="0">
                  <c:v>OTROS</c:v>
                </c:pt>
              </c:strCache>
            </c:strRef>
          </c:tx>
          <c:cat>
            <c:strRef>
              <c:f>Hoja29!$B$1:$H$1</c:f>
              <c:strCache>
                <c:ptCount val="7"/>
                <c:pt idx="0">
                  <c:v>Hostigamiento</c:v>
                </c:pt>
                <c:pt idx="1">
                  <c:v>Acoso laboral</c:v>
                </c:pt>
                <c:pt idx="2">
                  <c:v>Acoso a estudiantes</c:v>
                </c:pt>
                <c:pt idx="3">
                  <c:v>Discriminación</c:v>
                </c:pt>
                <c:pt idx="4">
                  <c:v> Violencia</c:v>
                </c:pt>
                <c:pt idx="5">
                  <c:v>Ninguna</c:v>
                </c:pt>
                <c:pt idx="6">
                  <c:v>Otra</c:v>
                </c:pt>
              </c:strCache>
            </c:strRef>
          </c:cat>
          <c:val>
            <c:numRef>
              <c:f>Hoja29!$B$2:$H$2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5</c:v>
                </c:pt>
                <c:pt idx="6">
                  <c:v>0</c:v>
                </c:pt>
              </c:numCache>
            </c:numRef>
          </c:val>
        </c:ser>
        <c:dLbls>
          <c:showVal val="1"/>
        </c:dLbls>
        <c:overlap val="-25"/>
        <c:axId val="73724672"/>
        <c:axId val="73726208"/>
      </c:barChart>
      <c:catAx>
        <c:axId val="7372467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3726208"/>
        <c:crosses val="autoZero"/>
        <c:auto val="1"/>
        <c:lblAlgn val="ctr"/>
        <c:lblOffset val="100"/>
      </c:catAx>
      <c:valAx>
        <c:axId val="73726208"/>
        <c:scaling>
          <c:orientation val="minMax"/>
        </c:scaling>
        <c:delete val="1"/>
        <c:axPos val="l"/>
        <c:numFmt formatCode="General" sourceLinked="1"/>
        <c:tickLblPos val="none"/>
        <c:crossAx val="73724672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/>
            </a:pPr>
            <a:r>
              <a:rPr lang="es-MX" dirty="0" smtClean="0"/>
              <a:t>ESCUELAS  </a:t>
            </a:r>
            <a:endParaRPr lang="es-MX" dirty="0"/>
          </a:p>
        </c:rich>
      </c:tx>
      <c:layout>
        <c:manualLayout>
          <c:xMode val="edge"/>
          <c:yMode val="edge"/>
          <c:x val="0.39918710702452415"/>
          <c:y val="9.9555555555555925E-2"/>
        </c:manualLayout>
      </c:layout>
    </c:title>
    <c:plotArea>
      <c:layout/>
      <c:barChart>
        <c:barDir val="col"/>
        <c:grouping val="stacked"/>
        <c:ser>
          <c:idx val="0"/>
          <c:order val="0"/>
          <c:tx>
            <c:strRef>
              <c:f>Escuelas!$A$2</c:f>
              <c:strCache>
                <c:ptCount val="1"/>
                <c:pt idx="0">
                  <c:v>Escuelas  </c:v>
                </c:pt>
              </c:strCache>
            </c:strRef>
          </c:tx>
          <c:cat>
            <c:strRef>
              <c:f>Escuelas!$B$1:$K$1</c:f>
              <c:strCache>
                <c:ptCount val="10"/>
                <c:pt idx="0">
                  <c:v>Hostigamiento</c:v>
                </c:pt>
                <c:pt idx="1">
                  <c:v>Igualdad de oportunidades</c:v>
                </c:pt>
                <c:pt idx="2">
                  <c:v>Conciliación laboral-familiar</c:v>
                </c:pt>
                <c:pt idx="3">
                  <c:v>Lenguaje no sexista</c:v>
                </c:pt>
                <c:pt idx="4">
                  <c:v>No discriminación</c:v>
                </c:pt>
                <c:pt idx="5">
                  <c:v>Violencia</c:v>
                </c:pt>
                <c:pt idx="6">
                  <c:v>Conciliación escolar-familiar</c:v>
                </c:pt>
                <c:pt idx="7">
                  <c:v>Ninguno</c:v>
                </c:pt>
                <c:pt idx="8">
                  <c:v>Otros </c:v>
                </c:pt>
                <c:pt idx="9">
                  <c:v>Disposición para operar campañas </c:v>
                </c:pt>
              </c:strCache>
            </c:strRef>
          </c:cat>
          <c:val>
            <c:numRef>
              <c:f>Escuelas!$B$2:$K$2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2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3</c:v>
                </c:pt>
              </c:numCache>
            </c:numRef>
          </c:val>
        </c:ser>
        <c:dLbls>
          <c:showVal val="1"/>
        </c:dLbls>
        <c:gapWidth val="95"/>
        <c:overlap val="100"/>
        <c:axId val="67941120"/>
        <c:axId val="67942656"/>
      </c:barChart>
      <c:catAx>
        <c:axId val="67941120"/>
        <c:scaling>
          <c:orientation val="minMax"/>
        </c:scaling>
        <c:axPos val="b"/>
        <c:majorTickMark val="none"/>
        <c:tickLblPos val="nextTo"/>
        <c:crossAx val="67942656"/>
        <c:crosses val="autoZero"/>
        <c:auto val="1"/>
        <c:lblAlgn val="ctr"/>
        <c:lblOffset val="100"/>
      </c:catAx>
      <c:valAx>
        <c:axId val="67942656"/>
        <c:scaling>
          <c:orientation val="minMax"/>
        </c:scaling>
        <c:delete val="1"/>
        <c:axPos val="l"/>
        <c:numFmt formatCode="General" sourceLinked="1"/>
        <c:tickLblPos val="none"/>
        <c:crossAx val="67941120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6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Hoja30!$A$2</c:f>
              <c:strCache>
                <c:ptCount val="1"/>
                <c:pt idx="0">
                  <c:v>TOTAL</c:v>
                </c:pt>
              </c:strCache>
            </c:strRef>
          </c:tx>
          <c:cat>
            <c:strRef>
              <c:f>Hoja30!$B$1:$H$1</c:f>
              <c:strCache>
                <c:ptCount val="7"/>
                <c:pt idx="0">
                  <c:v>Hostigamiento</c:v>
                </c:pt>
                <c:pt idx="1">
                  <c:v>Acoso laboral</c:v>
                </c:pt>
                <c:pt idx="2">
                  <c:v>Acoso a estudiantes</c:v>
                </c:pt>
                <c:pt idx="3">
                  <c:v>Discriminación</c:v>
                </c:pt>
                <c:pt idx="4">
                  <c:v> Violencia</c:v>
                </c:pt>
                <c:pt idx="5">
                  <c:v>Ninguna</c:v>
                </c:pt>
                <c:pt idx="6">
                  <c:v>Otra</c:v>
                </c:pt>
              </c:strCache>
            </c:strRef>
          </c:cat>
          <c:val>
            <c:numRef>
              <c:f>Hoja30!$B$2:$H$2</c:f>
              <c:numCache>
                <c:formatCode>General</c:formatCode>
                <c:ptCount val="7"/>
                <c:pt idx="0">
                  <c:v>34</c:v>
                </c:pt>
                <c:pt idx="1">
                  <c:v>14</c:v>
                </c:pt>
                <c:pt idx="2">
                  <c:v>29</c:v>
                </c:pt>
                <c:pt idx="3">
                  <c:v>22</c:v>
                </c:pt>
                <c:pt idx="4">
                  <c:v>18</c:v>
                </c:pt>
                <c:pt idx="5">
                  <c:v>40</c:v>
                </c:pt>
                <c:pt idx="6">
                  <c:v>8</c:v>
                </c:pt>
              </c:numCache>
            </c:numRef>
          </c:val>
        </c:ser>
        <c:dLbls>
          <c:showVal val="1"/>
        </c:dLbls>
        <c:overlap val="-25"/>
        <c:axId val="73846784"/>
        <c:axId val="73848320"/>
      </c:barChart>
      <c:catAx>
        <c:axId val="7384678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3848320"/>
        <c:crosses val="autoZero"/>
        <c:auto val="1"/>
        <c:lblAlgn val="ctr"/>
        <c:lblOffset val="100"/>
      </c:catAx>
      <c:valAx>
        <c:axId val="73848320"/>
        <c:scaling>
          <c:orientation val="minMax"/>
        </c:scaling>
        <c:delete val="1"/>
        <c:axPos val="l"/>
        <c:numFmt formatCode="General" sourceLinked="1"/>
        <c:tickLblPos val="none"/>
        <c:crossAx val="73846784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8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Hoja31!$A$2</c:f>
              <c:strCache>
                <c:ptCount val="1"/>
                <c:pt idx="0">
                  <c:v>ENP</c:v>
                </c:pt>
              </c:strCache>
            </c:strRef>
          </c:tx>
          <c:cat>
            <c:strRef>
              <c:f>Hoja31!$B$1:$L$1</c:f>
              <c:strCache>
                <c:ptCount val="11"/>
                <c:pt idx="0">
                  <c:v>Dirección</c:v>
                </c:pt>
                <c:pt idx="1">
                  <c:v>Oficina Jurídica</c:v>
                </c:pt>
                <c:pt idx="2">
                  <c:v>Secretaría Académica </c:v>
                </c:pt>
                <c:pt idx="3">
                  <c:v> Secretaría Técnica</c:v>
                </c:pt>
                <c:pt idx="4">
                  <c:v>Secretaría Administrativa </c:v>
                </c:pt>
                <c:pt idx="5">
                  <c:v>Consejo Técnico y/o Interno</c:v>
                </c:pt>
                <c:pt idx="6">
                  <c:v> Sindicato</c:v>
                </c:pt>
                <c:pt idx="7">
                  <c:v> Diseñada atención casos </c:v>
                </c:pt>
                <c:pt idx="8">
                  <c:v> Defensoría Derechos Uni</c:v>
                </c:pt>
                <c:pt idx="9">
                  <c:v> Ninguna</c:v>
                </c:pt>
                <c:pt idx="10">
                  <c:v>Otra </c:v>
                </c:pt>
              </c:strCache>
            </c:strRef>
          </c:cat>
          <c:val>
            <c:numRef>
              <c:f>Hoja31!$B$2:$L$2</c:f>
              <c:numCache>
                <c:formatCode>General</c:formatCode>
                <c:ptCount val="11"/>
                <c:pt idx="0">
                  <c:v>6</c:v>
                </c:pt>
                <c:pt idx="1">
                  <c:v>7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1</c:v>
                </c:pt>
              </c:numCache>
            </c:numRef>
          </c:val>
        </c:ser>
        <c:dLbls>
          <c:showVal val="1"/>
        </c:dLbls>
        <c:overlap val="-25"/>
        <c:axId val="73927680"/>
        <c:axId val="73478912"/>
      </c:barChart>
      <c:catAx>
        <c:axId val="7392768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3478912"/>
        <c:crosses val="autoZero"/>
        <c:auto val="1"/>
        <c:lblAlgn val="ctr"/>
        <c:lblOffset val="100"/>
      </c:catAx>
      <c:valAx>
        <c:axId val="73478912"/>
        <c:scaling>
          <c:orientation val="minMax"/>
        </c:scaling>
        <c:delete val="1"/>
        <c:axPos val="l"/>
        <c:numFmt formatCode="General" sourceLinked="1"/>
        <c:tickLblPos val="none"/>
        <c:crossAx val="73927680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8"/>
  <c:chart>
    <c:title>
      <c:tx>
        <c:rich>
          <a:bodyPr/>
          <a:lstStyle/>
          <a:p>
            <a:pPr>
              <a:defRPr/>
            </a:pPr>
            <a:r>
              <a:rPr lang="es-MX" sz="1800" dirty="0" err="1"/>
              <a:t>CCH</a:t>
            </a:r>
            <a:endParaRPr lang="es-MX" sz="180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Hoja32!$A$2</c:f>
              <c:strCache>
                <c:ptCount val="1"/>
                <c:pt idx="0">
                  <c:v>CCH</c:v>
                </c:pt>
              </c:strCache>
            </c:strRef>
          </c:tx>
          <c:cat>
            <c:strRef>
              <c:f>Hoja32!$B$1:$L$1</c:f>
              <c:strCache>
                <c:ptCount val="11"/>
                <c:pt idx="0">
                  <c:v>Dirección</c:v>
                </c:pt>
                <c:pt idx="1">
                  <c:v>Oficina Jurídica</c:v>
                </c:pt>
                <c:pt idx="2">
                  <c:v>Secretaría Académica </c:v>
                </c:pt>
                <c:pt idx="3">
                  <c:v> Secretaría Técnica</c:v>
                </c:pt>
                <c:pt idx="4">
                  <c:v>Secretaría Administrativa </c:v>
                </c:pt>
                <c:pt idx="5">
                  <c:v>Consejo Técnico y/o Interno</c:v>
                </c:pt>
                <c:pt idx="6">
                  <c:v> Sindicato</c:v>
                </c:pt>
                <c:pt idx="7">
                  <c:v> Diseñada atención casos </c:v>
                </c:pt>
                <c:pt idx="8">
                  <c:v> Defensoría Derechos Uni</c:v>
                </c:pt>
                <c:pt idx="9">
                  <c:v> Ninguna</c:v>
                </c:pt>
                <c:pt idx="10">
                  <c:v>Otra </c:v>
                </c:pt>
              </c:strCache>
            </c:strRef>
          </c:cat>
          <c:val>
            <c:numRef>
              <c:f>Hoja32!$B$2:$L$2</c:f>
              <c:numCache>
                <c:formatCode>General</c:formatCode>
                <c:ptCount val="11"/>
                <c:pt idx="0">
                  <c:v>5</c:v>
                </c:pt>
                <c:pt idx="1">
                  <c:v>6</c:v>
                </c:pt>
                <c:pt idx="2">
                  <c:v>6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0</c:v>
                </c:pt>
                <c:pt idx="10">
                  <c:v>3</c:v>
                </c:pt>
              </c:numCache>
            </c:numRef>
          </c:val>
        </c:ser>
        <c:dLbls>
          <c:showVal val="1"/>
        </c:dLbls>
        <c:overlap val="-25"/>
        <c:axId val="74139904"/>
        <c:axId val="74149888"/>
      </c:barChart>
      <c:catAx>
        <c:axId val="74139904"/>
        <c:scaling>
          <c:orientation val="minMax"/>
        </c:scaling>
        <c:axPos val="b"/>
        <c:majorTickMark val="none"/>
        <c:tickLblPos val="nextTo"/>
        <c:crossAx val="74149888"/>
        <c:crosses val="autoZero"/>
        <c:auto val="1"/>
        <c:lblAlgn val="ctr"/>
        <c:lblOffset val="100"/>
      </c:catAx>
      <c:valAx>
        <c:axId val="74149888"/>
        <c:scaling>
          <c:orientation val="minMax"/>
        </c:scaling>
        <c:delete val="1"/>
        <c:axPos val="l"/>
        <c:numFmt formatCode="General" sourceLinked="1"/>
        <c:tickLblPos val="none"/>
        <c:crossAx val="7413990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800" b="1"/>
      </a:pPr>
      <a:endParaRPr lang="es-ES"/>
    </a:p>
  </c:txPr>
  <c:externalData r:id="rId1"/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8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Hoja33!$A$2</c:f>
              <c:strCache>
                <c:ptCount val="1"/>
                <c:pt idx="0">
                  <c:v>FACULTADES</c:v>
                </c:pt>
              </c:strCache>
            </c:strRef>
          </c:tx>
          <c:cat>
            <c:strRef>
              <c:f>Hoja33!$B$1:$L$1</c:f>
              <c:strCache>
                <c:ptCount val="11"/>
                <c:pt idx="0">
                  <c:v>Dirección</c:v>
                </c:pt>
                <c:pt idx="1">
                  <c:v>Oficina Jurídica</c:v>
                </c:pt>
                <c:pt idx="2">
                  <c:v>Secretaría Académica </c:v>
                </c:pt>
                <c:pt idx="3">
                  <c:v> Secretaría Técnica</c:v>
                </c:pt>
                <c:pt idx="4">
                  <c:v>Secretaría Administrativa </c:v>
                </c:pt>
                <c:pt idx="5">
                  <c:v>Consejo Técnico y/o Interno</c:v>
                </c:pt>
                <c:pt idx="6">
                  <c:v> Sindicato</c:v>
                </c:pt>
                <c:pt idx="7">
                  <c:v> Diseñada atención casos </c:v>
                </c:pt>
                <c:pt idx="8">
                  <c:v> Defensoría Derechos Uni</c:v>
                </c:pt>
                <c:pt idx="9">
                  <c:v> Ninguna</c:v>
                </c:pt>
                <c:pt idx="10">
                  <c:v>Otra </c:v>
                </c:pt>
              </c:strCache>
            </c:strRef>
          </c:cat>
          <c:val>
            <c:numRef>
              <c:f>Hoja33!$B$2:$L$2</c:f>
              <c:numCache>
                <c:formatCode>General</c:formatCode>
                <c:ptCount val="11"/>
                <c:pt idx="0">
                  <c:v>7</c:v>
                </c:pt>
                <c:pt idx="1">
                  <c:v>11</c:v>
                </c:pt>
                <c:pt idx="2">
                  <c:v>4</c:v>
                </c:pt>
                <c:pt idx="3">
                  <c:v>0</c:v>
                </c:pt>
                <c:pt idx="4">
                  <c:v>2</c:v>
                </c:pt>
                <c:pt idx="5">
                  <c:v>3</c:v>
                </c:pt>
                <c:pt idx="6">
                  <c:v>1</c:v>
                </c:pt>
                <c:pt idx="7">
                  <c:v>0</c:v>
                </c:pt>
                <c:pt idx="8">
                  <c:v>2</c:v>
                </c:pt>
                <c:pt idx="9">
                  <c:v>0</c:v>
                </c:pt>
                <c:pt idx="10">
                  <c:v>5</c:v>
                </c:pt>
              </c:numCache>
            </c:numRef>
          </c:val>
        </c:ser>
        <c:dLbls>
          <c:showVal val="1"/>
        </c:dLbls>
        <c:overlap val="-25"/>
        <c:axId val="74380800"/>
        <c:axId val="74382336"/>
      </c:barChart>
      <c:catAx>
        <c:axId val="7438080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4382336"/>
        <c:crosses val="autoZero"/>
        <c:auto val="1"/>
        <c:lblAlgn val="ctr"/>
        <c:lblOffset val="100"/>
      </c:catAx>
      <c:valAx>
        <c:axId val="74382336"/>
        <c:scaling>
          <c:orientation val="minMax"/>
        </c:scaling>
        <c:delete val="1"/>
        <c:axPos val="l"/>
        <c:numFmt formatCode="General" sourceLinked="1"/>
        <c:tickLblPos val="none"/>
        <c:crossAx val="74380800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8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Hoja34!$A$2</c:f>
              <c:strCache>
                <c:ptCount val="1"/>
                <c:pt idx="0">
                  <c:v>ESCUELAS</c:v>
                </c:pt>
              </c:strCache>
            </c:strRef>
          </c:tx>
          <c:cat>
            <c:strRef>
              <c:f>Hoja34!$B$1:$L$1</c:f>
              <c:strCache>
                <c:ptCount val="11"/>
                <c:pt idx="0">
                  <c:v>Dirección</c:v>
                </c:pt>
                <c:pt idx="1">
                  <c:v>Oficina Jurídica</c:v>
                </c:pt>
                <c:pt idx="2">
                  <c:v>Secretaría Académica </c:v>
                </c:pt>
                <c:pt idx="3">
                  <c:v> Secretaría Técnica</c:v>
                </c:pt>
                <c:pt idx="4">
                  <c:v>Secretaría Administrativa </c:v>
                </c:pt>
                <c:pt idx="5">
                  <c:v>Consejo Técnico y/o Interno</c:v>
                </c:pt>
                <c:pt idx="6">
                  <c:v> Sindicato</c:v>
                </c:pt>
                <c:pt idx="7">
                  <c:v> Diseñada atención casos </c:v>
                </c:pt>
                <c:pt idx="8">
                  <c:v> Defensoría Derechos Uni</c:v>
                </c:pt>
                <c:pt idx="9">
                  <c:v> Ninguna</c:v>
                </c:pt>
                <c:pt idx="10">
                  <c:v>Otra </c:v>
                </c:pt>
              </c:strCache>
            </c:strRef>
          </c:cat>
          <c:val>
            <c:numRef>
              <c:f>Hoja34!$B$2:$L$2</c:f>
              <c:numCache>
                <c:formatCode>General</c:formatCode>
                <c:ptCount val="11"/>
                <c:pt idx="0">
                  <c:v>2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</c:numCache>
            </c:numRef>
          </c:val>
        </c:ser>
        <c:dLbls>
          <c:showVal val="1"/>
        </c:dLbls>
        <c:overlap val="-25"/>
        <c:axId val="74609408"/>
        <c:axId val="74610944"/>
      </c:barChart>
      <c:catAx>
        <c:axId val="7460940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4610944"/>
        <c:crosses val="autoZero"/>
        <c:auto val="1"/>
        <c:lblAlgn val="ctr"/>
        <c:lblOffset val="100"/>
      </c:catAx>
      <c:valAx>
        <c:axId val="74610944"/>
        <c:scaling>
          <c:orientation val="minMax"/>
        </c:scaling>
        <c:delete val="1"/>
        <c:axPos val="l"/>
        <c:numFmt formatCode="General" sourceLinked="1"/>
        <c:tickLblPos val="none"/>
        <c:crossAx val="74609408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8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Hoja35!$A$2</c:f>
              <c:strCache>
                <c:ptCount val="1"/>
                <c:pt idx="0">
                  <c:v>INSTITUTOS</c:v>
                </c:pt>
              </c:strCache>
            </c:strRef>
          </c:tx>
          <c:cat>
            <c:strRef>
              <c:f>Hoja35!$B$1:$L$1</c:f>
              <c:strCache>
                <c:ptCount val="11"/>
                <c:pt idx="0">
                  <c:v>Dirección</c:v>
                </c:pt>
                <c:pt idx="1">
                  <c:v>Oficina Jurídica</c:v>
                </c:pt>
                <c:pt idx="2">
                  <c:v>Secretaría Académica </c:v>
                </c:pt>
                <c:pt idx="3">
                  <c:v> Secretaría Técnica</c:v>
                </c:pt>
                <c:pt idx="4">
                  <c:v>Secretaría Administrativa </c:v>
                </c:pt>
                <c:pt idx="5">
                  <c:v>Consejo Técnico y/o Interno</c:v>
                </c:pt>
                <c:pt idx="6">
                  <c:v> Sindicato</c:v>
                </c:pt>
                <c:pt idx="7">
                  <c:v> Diseñada atención casos </c:v>
                </c:pt>
                <c:pt idx="8">
                  <c:v> Defensoría Derechos Uni</c:v>
                </c:pt>
                <c:pt idx="9">
                  <c:v> Ninguna</c:v>
                </c:pt>
                <c:pt idx="10">
                  <c:v>Otra </c:v>
                </c:pt>
              </c:strCache>
            </c:strRef>
          </c:cat>
          <c:val>
            <c:numRef>
              <c:f>Hoja35!$B$2:$L$2</c:f>
              <c:numCache>
                <c:formatCode>General</c:formatCode>
                <c:ptCount val="11"/>
                <c:pt idx="0">
                  <c:v>4</c:v>
                </c:pt>
                <c:pt idx="1">
                  <c:v>3</c:v>
                </c:pt>
                <c:pt idx="2">
                  <c:v>1</c:v>
                </c:pt>
                <c:pt idx="3">
                  <c:v>0</c:v>
                </c:pt>
                <c:pt idx="4">
                  <c:v>3</c:v>
                </c:pt>
                <c:pt idx="5">
                  <c:v>1</c:v>
                </c:pt>
                <c:pt idx="6">
                  <c:v>2</c:v>
                </c:pt>
                <c:pt idx="7">
                  <c:v>0</c:v>
                </c:pt>
                <c:pt idx="8">
                  <c:v>1</c:v>
                </c:pt>
                <c:pt idx="9">
                  <c:v>4</c:v>
                </c:pt>
                <c:pt idx="10">
                  <c:v>1</c:v>
                </c:pt>
              </c:numCache>
            </c:numRef>
          </c:val>
        </c:ser>
        <c:dLbls>
          <c:showVal val="1"/>
        </c:dLbls>
        <c:overlap val="-25"/>
        <c:axId val="74756096"/>
        <c:axId val="74757632"/>
      </c:barChart>
      <c:catAx>
        <c:axId val="7475609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4757632"/>
        <c:crosses val="autoZero"/>
        <c:auto val="1"/>
        <c:lblAlgn val="ctr"/>
        <c:lblOffset val="100"/>
      </c:catAx>
      <c:valAx>
        <c:axId val="74757632"/>
        <c:scaling>
          <c:orientation val="minMax"/>
        </c:scaling>
        <c:delete val="1"/>
        <c:axPos val="l"/>
        <c:numFmt formatCode="General" sourceLinked="1"/>
        <c:tickLblPos val="none"/>
        <c:crossAx val="74756096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8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Hoja36!$A$2</c:f>
              <c:strCache>
                <c:ptCount val="1"/>
                <c:pt idx="0">
                  <c:v>CENTROS</c:v>
                </c:pt>
              </c:strCache>
            </c:strRef>
          </c:tx>
          <c:cat>
            <c:strRef>
              <c:f>Hoja36!$B$1:$L$1</c:f>
              <c:strCache>
                <c:ptCount val="11"/>
                <c:pt idx="0">
                  <c:v>Dirección</c:v>
                </c:pt>
                <c:pt idx="1">
                  <c:v>Oficina Jurídica</c:v>
                </c:pt>
                <c:pt idx="2">
                  <c:v>Secretaría Académica </c:v>
                </c:pt>
                <c:pt idx="3">
                  <c:v> Secretaría Técnica</c:v>
                </c:pt>
                <c:pt idx="4">
                  <c:v>Secretaría Administrativa </c:v>
                </c:pt>
                <c:pt idx="5">
                  <c:v>Consejo Técnico y/o Interno</c:v>
                </c:pt>
                <c:pt idx="6">
                  <c:v> Sindicato</c:v>
                </c:pt>
                <c:pt idx="7">
                  <c:v> Diseñada atención casos </c:v>
                </c:pt>
                <c:pt idx="8">
                  <c:v> Defensoría Derechos Uni</c:v>
                </c:pt>
                <c:pt idx="9">
                  <c:v> Ninguna</c:v>
                </c:pt>
                <c:pt idx="10">
                  <c:v>Otra </c:v>
                </c:pt>
              </c:strCache>
            </c:strRef>
          </c:cat>
          <c:val>
            <c:numRef>
              <c:f>Hoja36!$B$2:$L$2</c:f>
              <c:numCache>
                <c:formatCode>General</c:formatCode>
                <c:ptCount val="11"/>
                <c:pt idx="0">
                  <c:v>4</c:v>
                </c:pt>
                <c:pt idx="1">
                  <c:v>0</c:v>
                </c:pt>
                <c:pt idx="2">
                  <c:v>5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2</c:v>
                </c:pt>
                <c:pt idx="10">
                  <c:v>0</c:v>
                </c:pt>
              </c:numCache>
            </c:numRef>
          </c:val>
        </c:ser>
        <c:dLbls>
          <c:showVal val="1"/>
        </c:dLbls>
        <c:overlap val="-25"/>
        <c:axId val="74972160"/>
        <c:axId val="74781440"/>
      </c:barChart>
      <c:catAx>
        <c:axId val="7497216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4781440"/>
        <c:crosses val="autoZero"/>
        <c:auto val="1"/>
        <c:lblAlgn val="ctr"/>
        <c:lblOffset val="100"/>
      </c:catAx>
      <c:valAx>
        <c:axId val="74781440"/>
        <c:scaling>
          <c:orientation val="minMax"/>
        </c:scaling>
        <c:delete val="1"/>
        <c:axPos val="l"/>
        <c:numFmt formatCode="General" sourceLinked="1"/>
        <c:tickLblPos val="none"/>
        <c:crossAx val="74972160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8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Hoja37!$A$2</c:f>
              <c:strCache>
                <c:ptCount val="1"/>
                <c:pt idx="0">
                  <c:v>COORDINACIONES</c:v>
                </c:pt>
              </c:strCache>
            </c:strRef>
          </c:tx>
          <c:cat>
            <c:strRef>
              <c:f>Hoja37!$B$1:$L$1</c:f>
              <c:strCache>
                <c:ptCount val="11"/>
                <c:pt idx="0">
                  <c:v>Dirección</c:v>
                </c:pt>
                <c:pt idx="1">
                  <c:v>Oficina Jurídica</c:v>
                </c:pt>
                <c:pt idx="2">
                  <c:v>Secretaría Académica </c:v>
                </c:pt>
                <c:pt idx="3">
                  <c:v> Secretaría Técnica</c:v>
                </c:pt>
                <c:pt idx="4">
                  <c:v>Secretaría Administrativa </c:v>
                </c:pt>
                <c:pt idx="5">
                  <c:v>Consejo Técnico y/o Interno</c:v>
                </c:pt>
                <c:pt idx="6">
                  <c:v> Sindicato</c:v>
                </c:pt>
                <c:pt idx="7">
                  <c:v> Diseñada atención casos </c:v>
                </c:pt>
                <c:pt idx="8">
                  <c:v> Defensoría Derechos Uni</c:v>
                </c:pt>
                <c:pt idx="9">
                  <c:v> Ninguna</c:v>
                </c:pt>
                <c:pt idx="10">
                  <c:v>Otra</c:v>
                </c:pt>
              </c:strCache>
            </c:strRef>
          </c:cat>
          <c:val>
            <c:numRef>
              <c:f>Hoja37!$B$2:$L$2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</c:numCache>
            </c:numRef>
          </c:val>
        </c:ser>
        <c:dLbls>
          <c:showVal val="1"/>
        </c:dLbls>
        <c:overlap val="-25"/>
        <c:axId val="75143424"/>
        <c:axId val="75157504"/>
      </c:barChart>
      <c:catAx>
        <c:axId val="7514342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5157504"/>
        <c:crosses val="autoZero"/>
        <c:auto val="1"/>
        <c:lblAlgn val="ctr"/>
        <c:lblOffset val="100"/>
      </c:catAx>
      <c:valAx>
        <c:axId val="75157504"/>
        <c:scaling>
          <c:orientation val="minMax"/>
        </c:scaling>
        <c:delete val="1"/>
        <c:axPos val="l"/>
        <c:numFmt formatCode="General" sourceLinked="1"/>
        <c:tickLblPos val="none"/>
        <c:crossAx val="75143424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8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Hoja38!$A$2</c:f>
              <c:strCache>
                <c:ptCount val="1"/>
                <c:pt idx="0">
                  <c:v>DIRECCIONES</c:v>
                </c:pt>
              </c:strCache>
            </c:strRef>
          </c:tx>
          <c:cat>
            <c:strRef>
              <c:f>Hoja38!$B$1:$L$1</c:f>
              <c:strCache>
                <c:ptCount val="11"/>
                <c:pt idx="0">
                  <c:v>Dirección</c:v>
                </c:pt>
                <c:pt idx="1">
                  <c:v>Oficina Jurídica</c:v>
                </c:pt>
                <c:pt idx="2">
                  <c:v>Secretaría Académica </c:v>
                </c:pt>
                <c:pt idx="3">
                  <c:v> Secretaría Técnica</c:v>
                </c:pt>
                <c:pt idx="4">
                  <c:v>Secretaría Administrativa </c:v>
                </c:pt>
                <c:pt idx="5">
                  <c:v>Consejo Técnico y/o Interno</c:v>
                </c:pt>
                <c:pt idx="6">
                  <c:v> Sindicato</c:v>
                </c:pt>
                <c:pt idx="7">
                  <c:v> Diseñada atención casos </c:v>
                </c:pt>
                <c:pt idx="8">
                  <c:v> Defensoría Derechos Uni</c:v>
                </c:pt>
                <c:pt idx="9">
                  <c:v> Ninguna</c:v>
                </c:pt>
                <c:pt idx="10">
                  <c:v>Otra</c:v>
                </c:pt>
              </c:strCache>
            </c:strRef>
          </c:cat>
          <c:val>
            <c:numRef>
              <c:f>Hoja38!$B$2:$L$2</c:f>
              <c:numCache>
                <c:formatCode>General</c:formatCode>
                <c:ptCount val="11"/>
                <c:pt idx="0">
                  <c:v>4</c:v>
                </c:pt>
                <c:pt idx="1">
                  <c:v>3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2</c:v>
                </c:pt>
                <c:pt idx="7">
                  <c:v>0</c:v>
                </c:pt>
                <c:pt idx="8">
                  <c:v>1</c:v>
                </c:pt>
                <c:pt idx="9">
                  <c:v>6</c:v>
                </c:pt>
                <c:pt idx="10">
                  <c:v>1</c:v>
                </c:pt>
              </c:numCache>
            </c:numRef>
          </c:val>
        </c:ser>
        <c:dLbls>
          <c:showVal val="1"/>
        </c:dLbls>
        <c:overlap val="-25"/>
        <c:axId val="75290112"/>
        <c:axId val="75291648"/>
      </c:barChart>
      <c:catAx>
        <c:axId val="7529011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5291648"/>
        <c:crosses val="autoZero"/>
        <c:auto val="1"/>
        <c:lblAlgn val="ctr"/>
        <c:lblOffset val="100"/>
      </c:catAx>
      <c:valAx>
        <c:axId val="75291648"/>
        <c:scaling>
          <c:orientation val="minMax"/>
        </c:scaling>
        <c:delete val="1"/>
        <c:axPos val="l"/>
        <c:numFmt formatCode="General" sourceLinked="1"/>
        <c:tickLblPos val="none"/>
        <c:crossAx val="75290112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8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Hoja39!$A$2</c:f>
              <c:strCache>
                <c:ptCount val="1"/>
                <c:pt idx="0">
                  <c:v>OTROS</c:v>
                </c:pt>
              </c:strCache>
            </c:strRef>
          </c:tx>
          <c:cat>
            <c:strRef>
              <c:f>Hoja39!$B$1:$L$1</c:f>
              <c:strCache>
                <c:ptCount val="11"/>
                <c:pt idx="0">
                  <c:v>Dirección</c:v>
                </c:pt>
                <c:pt idx="1">
                  <c:v>Oficina Jurídica</c:v>
                </c:pt>
                <c:pt idx="2">
                  <c:v>Secretaría Académica </c:v>
                </c:pt>
                <c:pt idx="3">
                  <c:v> Secretaría Técnica</c:v>
                </c:pt>
                <c:pt idx="4">
                  <c:v>Secretaría Administrativa </c:v>
                </c:pt>
                <c:pt idx="5">
                  <c:v>Consejo Técnico y/o Interno</c:v>
                </c:pt>
                <c:pt idx="6">
                  <c:v> Sindicato</c:v>
                </c:pt>
                <c:pt idx="7">
                  <c:v> Diseñada atención casos </c:v>
                </c:pt>
                <c:pt idx="8">
                  <c:v> Defensoría Derechos Uni</c:v>
                </c:pt>
                <c:pt idx="9">
                  <c:v> Ninguna</c:v>
                </c:pt>
                <c:pt idx="10">
                  <c:v>Otra</c:v>
                </c:pt>
              </c:strCache>
            </c:strRef>
          </c:cat>
          <c:val>
            <c:numRef>
              <c:f>Hoja39!$B$2:$L$2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</c:v>
                </c:pt>
                <c:pt idx="10">
                  <c:v>0</c:v>
                </c:pt>
              </c:numCache>
            </c:numRef>
          </c:val>
        </c:ser>
        <c:dLbls>
          <c:showVal val="1"/>
        </c:dLbls>
        <c:overlap val="-25"/>
        <c:axId val="75780864"/>
        <c:axId val="75782400"/>
      </c:barChart>
      <c:catAx>
        <c:axId val="7578086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5782400"/>
        <c:crosses val="autoZero"/>
        <c:auto val="1"/>
        <c:lblAlgn val="ctr"/>
        <c:lblOffset val="100"/>
      </c:catAx>
      <c:valAx>
        <c:axId val="75782400"/>
        <c:scaling>
          <c:orientation val="minMax"/>
        </c:scaling>
        <c:delete val="1"/>
        <c:axPos val="l"/>
        <c:numFmt formatCode="General" sourceLinked="1"/>
        <c:tickLblPos val="none"/>
        <c:crossAx val="75780864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layout>
        <c:manualLayout>
          <c:xMode val="edge"/>
          <c:yMode val="edge"/>
          <c:x val="0.39596411280212296"/>
          <c:y val="9.8766803688479565E-2"/>
        </c:manualLayout>
      </c:layout>
    </c:title>
    <c:plotArea>
      <c:layout/>
      <c:barChart>
        <c:barDir val="col"/>
        <c:grouping val="stacked"/>
        <c:ser>
          <c:idx val="0"/>
          <c:order val="0"/>
          <c:tx>
            <c:strRef>
              <c:f>Institutos!$A$2</c:f>
              <c:strCache>
                <c:ptCount val="1"/>
                <c:pt idx="0">
                  <c:v>INSTITUTOS  </c:v>
                </c:pt>
              </c:strCache>
            </c:strRef>
          </c:tx>
          <c:cat>
            <c:strRef>
              <c:f>Institutos!$B$1:$K$1</c:f>
              <c:strCache>
                <c:ptCount val="10"/>
                <c:pt idx="0">
                  <c:v>Hostigamiento</c:v>
                </c:pt>
                <c:pt idx="1">
                  <c:v>Igualdad de oportunidades</c:v>
                </c:pt>
                <c:pt idx="2">
                  <c:v>Conciliación laboral-familiar</c:v>
                </c:pt>
                <c:pt idx="3">
                  <c:v>Lenguaje no sexista</c:v>
                </c:pt>
                <c:pt idx="4">
                  <c:v>No discriminación</c:v>
                </c:pt>
                <c:pt idx="5">
                  <c:v>Violencia</c:v>
                </c:pt>
                <c:pt idx="6">
                  <c:v>Conciliación escolar-familiar</c:v>
                </c:pt>
                <c:pt idx="7">
                  <c:v>Ninguno</c:v>
                </c:pt>
                <c:pt idx="8">
                  <c:v>Otros </c:v>
                </c:pt>
                <c:pt idx="9">
                  <c:v>Disposición para operar campañas </c:v>
                </c:pt>
              </c:strCache>
            </c:strRef>
          </c:cat>
          <c:val>
            <c:numRef>
              <c:f>Institutos!$B$2:$K$2</c:f>
              <c:numCache>
                <c:formatCode>General</c:formatCode>
                <c:ptCount val="10"/>
                <c:pt idx="0">
                  <c:v>10</c:v>
                </c:pt>
                <c:pt idx="1">
                  <c:v>15</c:v>
                </c:pt>
                <c:pt idx="2">
                  <c:v>6</c:v>
                </c:pt>
                <c:pt idx="3">
                  <c:v>9</c:v>
                </c:pt>
                <c:pt idx="4">
                  <c:v>9</c:v>
                </c:pt>
                <c:pt idx="5">
                  <c:v>9</c:v>
                </c:pt>
                <c:pt idx="6">
                  <c:v>3</c:v>
                </c:pt>
                <c:pt idx="7">
                  <c:v>1</c:v>
                </c:pt>
                <c:pt idx="8">
                  <c:v>1</c:v>
                </c:pt>
                <c:pt idx="9">
                  <c:v>17</c:v>
                </c:pt>
              </c:numCache>
            </c:numRef>
          </c:val>
        </c:ser>
        <c:dLbls>
          <c:showVal val="1"/>
        </c:dLbls>
        <c:gapWidth val="95"/>
        <c:overlap val="100"/>
        <c:axId val="68149248"/>
        <c:axId val="68150784"/>
      </c:barChart>
      <c:catAx>
        <c:axId val="6814924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900"/>
            </a:pPr>
            <a:endParaRPr lang="es-ES"/>
          </a:p>
        </c:txPr>
        <c:crossAx val="68150784"/>
        <c:crosses val="autoZero"/>
        <c:auto val="1"/>
        <c:lblAlgn val="ctr"/>
        <c:lblOffset val="100"/>
      </c:catAx>
      <c:valAx>
        <c:axId val="68150784"/>
        <c:scaling>
          <c:orientation val="minMax"/>
        </c:scaling>
        <c:delete val="1"/>
        <c:axPos val="l"/>
        <c:numFmt formatCode="General" sourceLinked="1"/>
        <c:tickLblPos val="none"/>
        <c:crossAx val="68149248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8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Hoja40!$A$2</c:f>
              <c:strCache>
                <c:ptCount val="1"/>
                <c:pt idx="0">
                  <c:v>TOTAL</c:v>
                </c:pt>
              </c:strCache>
            </c:strRef>
          </c:tx>
          <c:cat>
            <c:strRef>
              <c:f>Hoja40!$B$1:$L$1</c:f>
              <c:strCache>
                <c:ptCount val="11"/>
                <c:pt idx="0">
                  <c:v>Dirección</c:v>
                </c:pt>
                <c:pt idx="1">
                  <c:v>Oficina Jurídica</c:v>
                </c:pt>
                <c:pt idx="2">
                  <c:v>Secretaría Académica </c:v>
                </c:pt>
                <c:pt idx="3">
                  <c:v> Secretaría Técnica</c:v>
                </c:pt>
                <c:pt idx="4">
                  <c:v>Secretaría Administrativa </c:v>
                </c:pt>
                <c:pt idx="5">
                  <c:v>Consejo Técnico y/o Interno</c:v>
                </c:pt>
                <c:pt idx="6">
                  <c:v> Sindicato</c:v>
                </c:pt>
                <c:pt idx="7">
                  <c:v> Diseñada atención casos </c:v>
                </c:pt>
                <c:pt idx="8">
                  <c:v> Defensoría Derechos Uni</c:v>
                </c:pt>
                <c:pt idx="9">
                  <c:v> Ninguna</c:v>
                </c:pt>
                <c:pt idx="10">
                  <c:v>Otra</c:v>
                </c:pt>
              </c:strCache>
            </c:strRef>
          </c:cat>
          <c:val>
            <c:numRef>
              <c:f>Hoja40!$B$2:$L$2</c:f>
              <c:numCache>
                <c:formatCode>General</c:formatCode>
                <c:ptCount val="11"/>
                <c:pt idx="0">
                  <c:v>29</c:v>
                </c:pt>
                <c:pt idx="1">
                  <c:v>30</c:v>
                </c:pt>
                <c:pt idx="2">
                  <c:v>11</c:v>
                </c:pt>
                <c:pt idx="3">
                  <c:v>1</c:v>
                </c:pt>
                <c:pt idx="4">
                  <c:v>13</c:v>
                </c:pt>
                <c:pt idx="5">
                  <c:v>4</c:v>
                </c:pt>
                <c:pt idx="6">
                  <c:v>7</c:v>
                </c:pt>
                <c:pt idx="7">
                  <c:v>0</c:v>
                </c:pt>
                <c:pt idx="8">
                  <c:v>6</c:v>
                </c:pt>
                <c:pt idx="9">
                  <c:v>16</c:v>
                </c:pt>
                <c:pt idx="10">
                  <c:v>12</c:v>
                </c:pt>
              </c:numCache>
            </c:numRef>
          </c:val>
        </c:ser>
        <c:dLbls>
          <c:showVal val="1"/>
        </c:dLbls>
        <c:overlap val="-25"/>
        <c:axId val="75366400"/>
        <c:axId val="75367936"/>
      </c:barChart>
      <c:catAx>
        <c:axId val="7536640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5367936"/>
        <c:crosses val="autoZero"/>
        <c:auto val="1"/>
        <c:lblAlgn val="ctr"/>
        <c:lblOffset val="100"/>
      </c:catAx>
      <c:valAx>
        <c:axId val="75367936"/>
        <c:scaling>
          <c:orientation val="minMax"/>
        </c:scaling>
        <c:delete val="1"/>
        <c:axPos val="l"/>
        <c:numFmt formatCode="General" sourceLinked="1"/>
        <c:tickLblPos val="none"/>
        <c:crossAx val="75366400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pieChart>
        <c:varyColors val="1"/>
        <c:ser>
          <c:idx val="0"/>
          <c:order val="0"/>
          <c:tx>
            <c:strRef>
              <c:f>Hoja41!$A$2</c:f>
              <c:strCache>
                <c:ptCount val="1"/>
                <c:pt idx="0">
                  <c:v>¿fueron atendidas?</c:v>
                </c:pt>
              </c:strCache>
            </c:strRef>
          </c:tx>
          <c:explosion val="25"/>
          <c:dLbls>
            <c:showPercent val="1"/>
            <c:showLeaderLines val="1"/>
          </c:dLbls>
          <c:cat>
            <c:strRef>
              <c:f>Hoja41!$B$1:$C$1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Hoja41!$B$2:$C$2</c:f>
              <c:numCache>
                <c:formatCode>General</c:formatCode>
                <c:ptCount val="2"/>
                <c:pt idx="0">
                  <c:v>45</c:v>
                </c:pt>
                <c:pt idx="1">
                  <c:v>5</c:v>
                </c:pt>
              </c:numCache>
            </c:numRef>
          </c:val>
        </c:ser>
        <c:dLbls>
          <c:showPercent val="1"/>
        </c:dLbls>
        <c:firstSliceAng val="0"/>
      </c:pieChart>
    </c:plotArea>
    <c:plotVisOnly val="1"/>
    <c:dispBlanksAs val="zero"/>
  </c:chart>
  <c:txPr>
    <a:bodyPr/>
    <a:lstStyle/>
    <a:p>
      <a:pPr>
        <a:defRPr b="1"/>
      </a:pPr>
      <a:endParaRPr lang="es-ES"/>
    </a:p>
  </c:txPr>
  <c:externalData r:id="rId1"/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pieChart>
        <c:varyColors val="1"/>
        <c:ser>
          <c:idx val="0"/>
          <c:order val="0"/>
          <c:tx>
            <c:strRef>
              <c:f>[graficas.xlsx]Hoja42!$A$2</c:f>
              <c:strCache>
                <c:ptCount val="1"/>
                <c:pt idx="0">
                  <c:v>¿fueron resueltas?
</c:v>
                </c:pt>
              </c:strCache>
            </c:strRef>
          </c:tx>
          <c:explosion val="25"/>
          <c:dLbls>
            <c:showPercent val="1"/>
            <c:showLeaderLines val="1"/>
          </c:dLbls>
          <c:cat>
            <c:strRef>
              <c:f>[graficas.xlsx]Hoja42!$B$1:$C$1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[graficas.xlsx]Hoja42!$B$2:$C$2</c:f>
              <c:numCache>
                <c:formatCode>General</c:formatCode>
                <c:ptCount val="2"/>
                <c:pt idx="0">
                  <c:v>39</c:v>
                </c:pt>
                <c:pt idx="1">
                  <c:v>5</c:v>
                </c:pt>
              </c:numCache>
            </c:numRef>
          </c:val>
        </c:ser>
        <c:dLbls>
          <c:showPercent val="1"/>
        </c:dLbls>
        <c:firstSliceAng val="0"/>
      </c:pieChart>
    </c:plotArea>
    <c:plotVisOnly val="1"/>
    <c:dispBlanksAs val="zero"/>
  </c:chart>
  <c:txPr>
    <a:bodyPr/>
    <a:lstStyle/>
    <a:p>
      <a:pPr>
        <a:defRPr b="1"/>
      </a:pPr>
      <a:endParaRPr lang="es-ES"/>
    </a:p>
  </c:txPr>
  <c:externalData r:id="rId1"/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pieChart>
        <c:varyColors val="1"/>
        <c:ser>
          <c:idx val="0"/>
          <c:order val="0"/>
          <c:tx>
            <c:strRef>
              <c:f>Hoja43!$A$2</c:f>
              <c:strCache>
                <c:ptCount val="1"/>
                <c:pt idx="0">
                  <c:v>¿fueron resueltas?
</c:v>
                </c:pt>
              </c:strCache>
            </c:strRef>
          </c:tx>
          <c:explosion val="25"/>
          <c:dLbls>
            <c:showPercent val="1"/>
            <c:showLeaderLines val="1"/>
          </c:dLbls>
          <c:cat>
            <c:strRef>
              <c:f>Hoja43!$B$1:$C$1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Hoja43!$B$2:$C$2</c:f>
              <c:numCache>
                <c:formatCode>General</c:formatCode>
                <c:ptCount val="2"/>
                <c:pt idx="0">
                  <c:v>44</c:v>
                </c:pt>
                <c:pt idx="1">
                  <c:v>49</c:v>
                </c:pt>
              </c:numCache>
            </c:numRef>
          </c:val>
        </c:ser>
        <c:dLbls>
          <c:showPercent val="1"/>
        </c:dLbls>
        <c:firstSliceAng val="0"/>
      </c:pieChart>
    </c:plotArea>
    <c:plotVisOnly val="1"/>
    <c:dispBlanksAs val="zero"/>
  </c:chart>
  <c:txPr>
    <a:bodyPr/>
    <a:lstStyle/>
    <a:p>
      <a:pPr>
        <a:defRPr b="1"/>
      </a:pPr>
      <a:endParaRPr lang="es-ES"/>
    </a:p>
  </c:txPr>
  <c:externalData r:id="rId1"/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Hoja44!$A$2</c:f>
              <c:strCache>
                <c:ptCount val="1"/>
                <c:pt idx="0">
                  <c:v>ENP </c:v>
                </c:pt>
              </c:strCache>
            </c:strRef>
          </c:tx>
          <c:cat>
            <c:strRef>
              <c:f>Hoja44!$B$1:$G$1</c:f>
              <c:strCache>
                <c:ptCount val="6"/>
                <c:pt idx="0">
                  <c:v>Conferencias</c:v>
                </c:pt>
                <c:pt idx="1">
                  <c:v>Cursos</c:v>
                </c:pt>
                <c:pt idx="2">
                  <c:v>Talleres</c:v>
                </c:pt>
                <c:pt idx="3">
                  <c:v>Cine debate</c:v>
                </c:pt>
                <c:pt idx="4">
                  <c:v>Investigación</c:v>
                </c:pt>
                <c:pt idx="5">
                  <c:v>Otros</c:v>
                </c:pt>
              </c:strCache>
            </c:strRef>
          </c:cat>
          <c:val>
            <c:numRef>
              <c:f>Hoja44!$B$2:$G$2</c:f>
              <c:numCache>
                <c:formatCode>General</c:formatCode>
                <c:ptCount val="6"/>
                <c:pt idx="0">
                  <c:v>4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3</c:v>
                </c:pt>
              </c:numCache>
            </c:numRef>
          </c:val>
        </c:ser>
        <c:dLbls>
          <c:showVal val="1"/>
        </c:dLbls>
        <c:overlap val="-25"/>
        <c:axId val="76306304"/>
        <c:axId val="76307840"/>
      </c:barChart>
      <c:catAx>
        <c:axId val="7630630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6307840"/>
        <c:crosses val="autoZero"/>
        <c:auto val="1"/>
        <c:lblAlgn val="ctr"/>
        <c:lblOffset val="100"/>
      </c:catAx>
      <c:valAx>
        <c:axId val="76307840"/>
        <c:scaling>
          <c:orientation val="minMax"/>
        </c:scaling>
        <c:delete val="1"/>
        <c:axPos val="l"/>
        <c:numFmt formatCode="General" sourceLinked="1"/>
        <c:tickLblPos val="none"/>
        <c:crossAx val="76306304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Hoja45!$A$2</c:f>
              <c:strCache>
                <c:ptCount val="1"/>
                <c:pt idx="0">
                  <c:v>CCH</c:v>
                </c:pt>
              </c:strCache>
            </c:strRef>
          </c:tx>
          <c:cat>
            <c:strRef>
              <c:f>Hoja45!$B$1:$G$1</c:f>
              <c:strCache>
                <c:ptCount val="6"/>
                <c:pt idx="0">
                  <c:v>Conferencias</c:v>
                </c:pt>
                <c:pt idx="1">
                  <c:v>Cursos</c:v>
                </c:pt>
                <c:pt idx="2">
                  <c:v>Talleres</c:v>
                </c:pt>
                <c:pt idx="3">
                  <c:v>Cine debate</c:v>
                </c:pt>
                <c:pt idx="4">
                  <c:v>Investigación</c:v>
                </c:pt>
                <c:pt idx="5">
                  <c:v>Otros</c:v>
                </c:pt>
              </c:strCache>
            </c:strRef>
          </c:cat>
          <c:val>
            <c:numRef>
              <c:f>Hoja45!$B$2:$G$2</c:f>
              <c:numCache>
                <c:formatCode>General</c:formatCode>
                <c:ptCount val="6"/>
                <c:pt idx="0">
                  <c:v>5</c:v>
                </c:pt>
                <c:pt idx="1">
                  <c:v>3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  <c:pt idx="5">
                  <c:v>3</c:v>
                </c:pt>
              </c:numCache>
            </c:numRef>
          </c:val>
        </c:ser>
        <c:dLbls>
          <c:showVal val="1"/>
        </c:dLbls>
        <c:overlap val="-25"/>
        <c:axId val="76170368"/>
        <c:axId val="76171904"/>
      </c:barChart>
      <c:catAx>
        <c:axId val="7617036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6171904"/>
        <c:crosses val="autoZero"/>
        <c:auto val="1"/>
        <c:lblAlgn val="ctr"/>
        <c:lblOffset val="100"/>
      </c:catAx>
      <c:valAx>
        <c:axId val="76171904"/>
        <c:scaling>
          <c:orientation val="minMax"/>
        </c:scaling>
        <c:delete val="1"/>
        <c:axPos val="l"/>
        <c:numFmt formatCode="General" sourceLinked="1"/>
        <c:tickLblPos val="none"/>
        <c:crossAx val="76170368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5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Hoja46!$A$2</c:f>
              <c:strCache>
                <c:ptCount val="1"/>
                <c:pt idx="0">
                  <c:v>FACULTADES</c:v>
                </c:pt>
              </c:strCache>
            </c:strRef>
          </c:tx>
          <c:cat>
            <c:strRef>
              <c:f>Hoja46!$B$1:$G$1</c:f>
              <c:strCache>
                <c:ptCount val="6"/>
                <c:pt idx="0">
                  <c:v>Conferencias</c:v>
                </c:pt>
                <c:pt idx="1">
                  <c:v>Cursos</c:v>
                </c:pt>
                <c:pt idx="2">
                  <c:v>Talleres</c:v>
                </c:pt>
                <c:pt idx="3">
                  <c:v>Cine debate</c:v>
                </c:pt>
                <c:pt idx="4">
                  <c:v>Investigación</c:v>
                </c:pt>
                <c:pt idx="5">
                  <c:v>Otros</c:v>
                </c:pt>
              </c:strCache>
            </c:strRef>
          </c:cat>
          <c:val>
            <c:numRef>
              <c:f>Hoja46!$B$2:$G$2</c:f>
              <c:numCache>
                <c:formatCode>General</c:formatCode>
                <c:ptCount val="6"/>
                <c:pt idx="0">
                  <c:v>9</c:v>
                </c:pt>
                <c:pt idx="1">
                  <c:v>7</c:v>
                </c:pt>
                <c:pt idx="2">
                  <c:v>9</c:v>
                </c:pt>
                <c:pt idx="3">
                  <c:v>4</c:v>
                </c:pt>
                <c:pt idx="4">
                  <c:v>7</c:v>
                </c:pt>
                <c:pt idx="5">
                  <c:v>5</c:v>
                </c:pt>
              </c:numCache>
            </c:numRef>
          </c:val>
        </c:ser>
        <c:dLbls>
          <c:showVal val="1"/>
        </c:dLbls>
        <c:overlap val="-25"/>
        <c:axId val="76484992"/>
        <c:axId val="76486528"/>
      </c:barChart>
      <c:catAx>
        <c:axId val="7648499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6486528"/>
        <c:crosses val="autoZero"/>
        <c:auto val="1"/>
        <c:lblAlgn val="ctr"/>
        <c:lblOffset val="100"/>
      </c:catAx>
      <c:valAx>
        <c:axId val="76486528"/>
        <c:scaling>
          <c:orientation val="minMax"/>
        </c:scaling>
        <c:delete val="1"/>
        <c:axPos val="l"/>
        <c:numFmt formatCode="General" sourceLinked="1"/>
        <c:tickLblPos val="none"/>
        <c:crossAx val="76484992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5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Hoja47!$A$2</c:f>
              <c:strCache>
                <c:ptCount val="1"/>
                <c:pt idx="0">
                  <c:v>ESCUELAS</c:v>
                </c:pt>
              </c:strCache>
            </c:strRef>
          </c:tx>
          <c:cat>
            <c:strRef>
              <c:f>Hoja47!$B$1:$G$1</c:f>
              <c:strCache>
                <c:ptCount val="6"/>
                <c:pt idx="0">
                  <c:v>Conferencias</c:v>
                </c:pt>
                <c:pt idx="1">
                  <c:v>Cursos</c:v>
                </c:pt>
                <c:pt idx="2">
                  <c:v>Talleres</c:v>
                </c:pt>
                <c:pt idx="3">
                  <c:v>Cine debate</c:v>
                </c:pt>
                <c:pt idx="4">
                  <c:v>Investigación</c:v>
                </c:pt>
                <c:pt idx="5">
                  <c:v>Otros</c:v>
                </c:pt>
              </c:strCache>
            </c:strRef>
          </c:cat>
          <c:val>
            <c:numRef>
              <c:f>Hoja47!$B$2:$G$2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dLbls>
          <c:showVal val="1"/>
        </c:dLbls>
        <c:overlap val="-25"/>
        <c:axId val="76619136"/>
        <c:axId val="76625024"/>
      </c:barChart>
      <c:catAx>
        <c:axId val="7661913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6625024"/>
        <c:crosses val="autoZero"/>
        <c:auto val="1"/>
        <c:lblAlgn val="ctr"/>
        <c:lblOffset val="100"/>
      </c:catAx>
      <c:valAx>
        <c:axId val="76625024"/>
        <c:scaling>
          <c:orientation val="minMax"/>
        </c:scaling>
        <c:delete val="1"/>
        <c:axPos val="l"/>
        <c:numFmt formatCode="General" sourceLinked="1"/>
        <c:tickLblPos val="none"/>
        <c:crossAx val="76619136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5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Hoja48!$A$2</c:f>
              <c:strCache>
                <c:ptCount val="1"/>
                <c:pt idx="0">
                  <c:v>INSTITUTOS</c:v>
                </c:pt>
              </c:strCache>
            </c:strRef>
          </c:tx>
          <c:cat>
            <c:strRef>
              <c:f>Hoja48!$B$1:$G$1</c:f>
              <c:strCache>
                <c:ptCount val="6"/>
                <c:pt idx="0">
                  <c:v>Conferencias</c:v>
                </c:pt>
                <c:pt idx="1">
                  <c:v>Cursos</c:v>
                </c:pt>
                <c:pt idx="2">
                  <c:v>Talleres</c:v>
                </c:pt>
                <c:pt idx="3">
                  <c:v>Cine debate</c:v>
                </c:pt>
                <c:pt idx="4">
                  <c:v>Investigación</c:v>
                </c:pt>
                <c:pt idx="5">
                  <c:v>Otros</c:v>
                </c:pt>
              </c:strCache>
            </c:strRef>
          </c:cat>
          <c:val>
            <c:numRef>
              <c:f>Hoja48!$B$2:$G$2</c:f>
              <c:numCache>
                <c:formatCode>General</c:formatCode>
                <c:ptCount val="6"/>
                <c:pt idx="0">
                  <c:v>6</c:v>
                </c:pt>
                <c:pt idx="1">
                  <c:v>3</c:v>
                </c:pt>
                <c:pt idx="2">
                  <c:v>2</c:v>
                </c:pt>
                <c:pt idx="3">
                  <c:v>0</c:v>
                </c:pt>
                <c:pt idx="4">
                  <c:v>6</c:v>
                </c:pt>
                <c:pt idx="5">
                  <c:v>3</c:v>
                </c:pt>
              </c:numCache>
            </c:numRef>
          </c:val>
        </c:ser>
        <c:dLbls>
          <c:showVal val="1"/>
        </c:dLbls>
        <c:overlap val="-25"/>
        <c:axId val="76954240"/>
        <c:axId val="76956032"/>
      </c:barChart>
      <c:catAx>
        <c:axId val="7695424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6956032"/>
        <c:crosses val="autoZero"/>
        <c:auto val="1"/>
        <c:lblAlgn val="ctr"/>
        <c:lblOffset val="100"/>
      </c:catAx>
      <c:valAx>
        <c:axId val="76956032"/>
        <c:scaling>
          <c:orientation val="minMax"/>
        </c:scaling>
        <c:delete val="1"/>
        <c:axPos val="l"/>
        <c:numFmt formatCode="General" sourceLinked="1"/>
        <c:tickLblPos val="none"/>
        <c:crossAx val="76954240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5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Hoja49!$A$2</c:f>
              <c:strCache>
                <c:ptCount val="1"/>
                <c:pt idx="0">
                  <c:v>CENTROS</c:v>
                </c:pt>
              </c:strCache>
            </c:strRef>
          </c:tx>
          <c:cat>
            <c:strRef>
              <c:f>Hoja49!$B$1:$G$1</c:f>
              <c:strCache>
                <c:ptCount val="6"/>
                <c:pt idx="0">
                  <c:v>Conferencias</c:v>
                </c:pt>
                <c:pt idx="1">
                  <c:v>Cursos</c:v>
                </c:pt>
                <c:pt idx="2">
                  <c:v>Talleres</c:v>
                </c:pt>
                <c:pt idx="3">
                  <c:v>Cine debate</c:v>
                </c:pt>
                <c:pt idx="4">
                  <c:v>Investigación</c:v>
                </c:pt>
                <c:pt idx="5">
                  <c:v>Otros</c:v>
                </c:pt>
              </c:strCache>
            </c:strRef>
          </c:cat>
          <c:val>
            <c:numRef>
              <c:f>Hoja49!$B$2:$G$2</c:f>
              <c:numCache>
                <c:formatCode>General</c:formatCode>
                <c:ptCount val="6"/>
                <c:pt idx="0">
                  <c:v>4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</c:numCache>
            </c:numRef>
          </c:val>
        </c:ser>
        <c:dLbls>
          <c:showVal val="1"/>
        </c:dLbls>
        <c:overlap val="-25"/>
        <c:axId val="77076352"/>
        <c:axId val="77077888"/>
      </c:barChart>
      <c:catAx>
        <c:axId val="7707635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7077888"/>
        <c:crosses val="autoZero"/>
        <c:auto val="1"/>
        <c:lblAlgn val="ctr"/>
        <c:lblOffset val="100"/>
      </c:catAx>
      <c:valAx>
        <c:axId val="77077888"/>
        <c:scaling>
          <c:orientation val="minMax"/>
        </c:scaling>
        <c:delete val="1"/>
        <c:axPos val="l"/>
        <c:numFmt formatCode="General" sourceLinked="1"/>
        <c:tickLblPos val="none"/>
        <c:crossAx val="77076352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/>
            </a:pPr>
            <a:r>
              <a:rPr lang="en-US"/>
              <a:t>CENTROS </a:t>
            </a:r>
          </a:p>
        </c:rich>
      </c:tx>
      <c:layout>
        <c:manualLayout>
          <c:xMode val="edge"/>
          <c:yMode val="edge"/>
          <c:x val="0.40686966712186939"/>
          <c:y val="8.4534076248890075E-2"/>
        </c:manualLayout>
      </c:layout>
    </c:title>
    <c:plotArea>
      <c:layout>
        <c:manualLayout>
          <c:layoutTarget val="inner"/>
          <c:xMode val="edge"/>
          <c:yMode val="edge"/>
          <c:x val="9.6873831730443283E-2"/>
          <c:y val="0.13439012022355198"/>
          <c:w val="0.88836602066808068"/>
          <c:h val="0.39752346017277279"/>
        </c:manualLayout>
      </c:layout>
      <c:barChart>
        <c:barDir val="col"/>
        <c:grouping val="stacked"/>
        <c:ser>
          <c:idx val="0"/>
          <c:order val="0"/>
          <c:tx>
            <c:strRef>
              <c:f>Hoja2!$A$2</c:f>
              <c:strCache>
                <c:ptCount val="1"/>
                <c:pt idx="0">
                  <c:v>Centros </c:v>
                </c:pt>
              </c:strCache>
            </c:strRef>
          </c:tx>
          <c:cat>
            <c:strRef>
              <c:f>Hoja2!$B$1:$K$1</c:f>
              <c:strCache>
                <c:ptCount val="10"/>
                <c:pt idx="0">
                  <c:v>Hostigamiento</c:v>
                </c:pt>
                <c:pt idx="1">
                  <c:v>Igualdad de oportunidades</c:v>
                </c:pt>
                <c:pt idx="2">
                  <c:v>Conciliación laboral-familiar</c:v>
                </c:pt>
                <c:pt idx="3">
                  <c:v>Lenguaje no sexista</c:v>
                </c:pt>
                <c:pt idx="4">
                  <c:v>No discriminación</c:v>
                </c:pt>
                <c:pt idx="5">
                  <c:v>Violencia</c:v>
                </c:pt>
                <c:pt idx="6">
                  <c:v>Conciliación escolar-familiar</c:v>
                </c:pt>
                <c:pt idx="7">
                  <c:v>Ninguno</c:v>
                </c:pt>
                <c:pt idx="8">
                  <c:v>Otros </c:v>
                </c:pt>
                <c:pt idx="9">
                  <c:v>Disposición operar campañas</c:v>
                </c:pt>
              </c:strCache>
            </c:strRef>
          </c:cat>
          <c:val>
            <c:numRef>
              <c:f>Hoja2!$B$2:$K$2</c:f>
              <c:numCache>
                <c:formatCode>General</c:formatCode>
                <c:ptCount val="10"/>
                <c:pt idx="0">
                  <c:v>7</c:v>
                </c:pt>
                <c:pt idx="1">
                  <c:v>10</c:v>
                </c:pt>
                <c:pt idx="2">
                  <c:v>2</c:v>
                </c:pt>
                <c:pt idx="3">
                  <c:v>7</c:v>
                </c:pt>
                <c:pt idx="4">
                  <c:v>8</c:v>
                </c:pt>
                <c:pt idx="5">
                  <c:v>4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13</c:v>
                </c:pt>
              </c:numCache>
            </c:numRef>
          </c:val>
        </c:ser>
        <c:dLbls>
          <c:showVal val="1"/>
        </c:dLbls>
        <c:gapWidth val="95"/>
        <c:overlap val="100"/>
        <c:axId val="68365312"/>
        <c:axId val="68375296"/>
      </c:barChart>
      <c:catAx>
        <c:axId val="68365312"/>
        <c:scaling>
          <c:orientation val="minMax"/>
        </c:scaling>
        <c:axPos val="b"/>
        <c:majorTickMark val="none"/>
        <c:tickLblPos val="nextTo"/>
        <c:crossAx val="68375296"/>
        <c:crosses val="autoZero"/>
        <c:auto val="1"/>
        <c:lblAlgn val="ctr"/>
        <c:lblOffset val="100"/>
      </c:catAx>
      <c:valAx>
        <c:axId val="68375296"/>
        <c:scaling>
          <c:orientation val="minMax"/>
        </c:scaling>
        <c:delete val="1"/>
        <c:axPos val="l"/>
        <c:numFmt formatCode="General" sourceLinked="1"/>
        <c:tickLblPos val="none"/>
        <c:crossAx val="68365312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6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Hoja50!$A$2</c:f>
              <c:strCache>
                <c:ptCount val="1"/>
                <c:pt idx="0">
                  <c:v>COORDINACIONES</c:v>
                </c:pt>
              </c:strCache>
            </c:strRef>
          </c:tx>
          <c:cat>
            <c:strRef>
              <c:f>Hoja50!$B$1:$G$1</c:f>
              <c:strCache>
                <c:ptCount val="6"/>
                <c:pt idx="0">
                  <c:v>Conferencias</c:v>
                </c:pt>
                <c:pt idx="1">
                  <c:v>Cursos</c:v>
                </c:pt>
                <c:pt idx="2">
                  <c:v>Talleres</c:v>
                </c:pt>
                <c:pt idx="3">
                  <c:v>Cine debate</c:v>
                </c:pt>
                <c:pt idx="4">
                  <c:v>Investigación</c:v>
                </c:pt>
                <c:pt idx="5">
                  <c:v>Otros</c:v>
                </c:pt>
              </c:strCache>
            </c:strRef>
          </c:cat>
          <c:val>
            <c:numRef>
              <c:f>Hoja50!$B$2:$G$2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Val val="1"/>
        </c:dLbls>
        <c:overlap val="-25"/>
        <c:axId val="77206656"/>
        <c:axId val="77208192"/>
      </c:barChart>
      <c:catAx>
        <c:axId val="7720665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7208192"/>
        <c:crosses val="autoZero"/>
        <c:auto val="1"/>
        <c:lblAlgn val="ctr"/>
        <c:lblOffset val="100"/>
      </c:catAx>
      <c:valAx>
        <c:axId val="77208192"/>
        <c:scaling>
          <c:orientation val="minMax"/>
        </c:scaling>
        <c:delete val="1"/>
        <c:axPos val="l"/>
        <c:numFmt formatCode="General" sourceLinked="1"/>
        <c:tickLblPos val="none"/>
        <c:crossAx val="77206656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6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Hoja51!$A$2</c:f>
              <c:strCache>
                <c:ptCount val="1"/>
                <c:pt idx="0">
                  <c:v>DIRECCIONES</c:v>
                </c:pt>
              </c:strCache>
            </c:strRef>
          </c:tx>
          <c:cat>
            <c:strRef>
              <c:f>Hoja51!$B$1:$G$1</c:f>
              <c:strCache>
                <c:ptCount val="6"/>
                <c:pt idx="0">
                  <c:v>Conferencias</c:v>
                </c:pt>
                <c:pt idx="1">
                  <c:v>Cursos</c:v>
                </c:pt>
                <c:pt idx="2">
                  <c:v>Talleres</c:v>
                </c:pt>
                <c:pt idx="3">
                  <c:v>Cine debate</c:v>
                </c:pt>
                <c:pt idx="4">
                  <c:v>Investigación</c:v>
                </c:pt>
                <c:pt idx="5">
                  <c:v>Otros</c:v>
                </c:pt>
              </c:strCache>
            </c:strRef>
          </c:cat>
          <c:val>
            <c:numRef>
              <c:f>Hoja51!$B$2:$G$2</c:f>
              <c:numCache>
                <c:formatCode>General</c:formatCode>
                <c:ptCount val="6"/>
                <c:pt idx="0">
                  <c:v>2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</c:numCache>
            </c:numRef>
          </c:val>
        </c:ser>
        <c:dLbls>
          <c:showVal val="1"/>
        </c:dLbls>
        <c:overlap val="-25"/>
        <c:axId val="75444608"/>
        <c:axId val="75446144"/>
      </c:barChart>
      <c:catAx>
        <c:axId val="7544460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5446144"/>
        <c:crosses val="autoZero"/>
        <c:auto val="1"/>
        <c:lblAlgn val="ctr"/>
        <c:lblOffset val="100"/>
      </c:catAx>
      <c:valAx>
        <c:axId val="75446144"/>
        <c:scaling>
          <c:orientation val="minMax"/>
        </c:scaling>
        <c:delete val="1"/>
        <c:axPos val="l"/>
        <c:numFmt formatCode="General" sourceLinked="1"/>
        <c:tickLblPos val="none"/>
        <c:crossAx val="75444608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6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Hoja52!$A$2</c:f>
              <c:strCache>
                <c:ptCount val="1"/>
                <c:pt idx="0">
                  <c:v>OTROS</c:v>
                </c:pt>
              </c:strCache>
            </c:strRef>
          </c:tx>
          <c:cat>
            <c:strRef>
              <c:f>Hoja52!$B$1:$G$1</c:f>
              <c:strCache>
                <c:ptCount val="6"/>
                <c:pt idx="0">
                  <c:v>Conferencias</c:v>
                </c:pt>
                <c:pt idx="1">
                  <c:v>Cursos</c:v>
                </c:pt>
                <c:pt idx="2">
                  <c:v>Talleres</c:v>
                </c:pt>
                <c:pt idx="3">
                  <c:v>Cine debate</c:v>
                </c:pt>
                <c:pt idx="4">
                  <c:v>Investigación</c:v>
                </c:pt>
                <c:pt idx="5">
                  <c:v>Otros</c:v>
                </c:pt>
              </c:strCache>
            </c:strRef>
          </c:cat>
          <c:val>
            <c:numRef>
              <c:f>Hoja52!$B$2:$G$2</c:f>
              <c:numCache>
                <c:formatCode>General</c:formatCode>
                <c:ptCount val="6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3</c:v>
                </c:pt>
              </c:numCache>
            </c:numRef>
          </c:val>
        </c:ser>
        <c:dLbls>
          <c:showVal val="1"/>
        </c:dLbls>
        <c:overlap val="-25"/>
        <c:axId val="75570560"/>
        <c:axId val="75654272"/>
      </c:barChart>
      <c:catAx>
        <c:axId val="7557056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5654272"/>
        <c:crosses val="autoZero"/>
        <c:auto val="1"/>
        <c:lblAlgn val="ctr"/>
        <c:lblOffset val="100"/>
      </c:catAx>
      <c:valAx>
        <c:axId val="75654272"/>
        <c:scaling>
          <c:orientation val="minMax"/>
        </c:scaling>
        <c:delete val="1"/>
        <c:axPos val="l"/>
        <c:numFmt formatCode="General" sourceLinked="1"/>
        <c:tickLblPos val="none"/>
        <c:crossAx val="75570560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6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Hoja53!$A$2</c:f>
              <c:strCache>
                <c:ptCount val="1"/>
                <c:pt idx="0">
                  <c:v>TOTAL</c:v>
                </c:pt>
              </c:strCache>
            </c:strRef>
          </c:tx>
          <c:cat>
            <c:strRef>
              <c:f>Hoja53!$B$1:$G$1</c:f>
              <c:strCache>
                <c:ptCount val="6"/>
                <c:pt idx="0">
                  <c:v>Conferencias</c:v>
                </c:pt>
                <c:pt idx="1">
                  <c:v>Cursos</c:v>
                </c:pt>
                <c:pt idx="2">
                  <c:v>Talleres</c:v>
                </c:pt>
                <c:pt idx="3">
                  <c:v>Cine debate</c:v>
                </c:pt>
                <c:pt idx="4">
                  <c:v>Investigación</c:v>
                </c:pt>
                <c:pt idx="5">
                  <c:v>Otros</c:v>
                </c:pt>
              </c:strCache>
            </c:strRef>
          </c:cat>
          <c:val>
            <c:numRef>
              <c:f>Hoja53!$B$2:$G$2</c:f>
              <c:numCache>
                <c:formatCode>General</c:formatCode>
                <c:ptCount val="6"/>
                <c:pt idx="0">
                  <c:v>33</c:v>
                </c:pt>
                <c:pt idx="1">
                  <c:v>22</c:v>
                </c:pt>
                <c:pt idx="2">
                  <c:v>19</c:v>
                </c:pt>
                <c:pt idx="3">
                  <c:v>12</c:v>
                </c:pt>
                <c:pt idx="4">
                  <c:v>22</c:v>
                </c:pt>
                <c:pt idx="5">
                  <c:v>23</c:v>
                </c:pt>
              </c:numCache>
            </c:numRef>
          </c:val>
        </c:ser>
        <c:dLbls>
          <c:showVal val="1"/>
        </c:dLbls>
        <c:overlap val="-25"/>
        <c:axId val="77408896"/>
        <c:axId val="77414784"/>
      </c:barChart>
      <c:catAx>
        <c:axId val="7740889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77414784"/>
        <c:crosses val="autoZero"/>
        <c:auto val="1"/>
        <c:lblAlgn val="ctr"/>
        <c:lblOffset val="100"/>
      </c:catAx>
      <c:valAx>
        <c:axId val="77414784"/>
        <c:scaling>
          <c:orientation val="minMax"/>
        </c:scaling>
        <c:delete val="1"/>
        <c:axPos val="l"/>
        <c:numFmt formatCode="General" sourceLinked="1"/>
        <c:tickLblPos val="none"/>
        <c:crossAx val="77408896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layout>
        <c:manualLayout>
          <c:xMode val="edge"/>
          <c:yMode val="edge"/>
          <c:x val="0.30260655063379516"/>
          <c:y val="6.7864250125182823E-2"/>
        </c:manualLayout>
      </c:layout>
    </c:title>
    <c:plotArea>
      <c:layout/>
      <c:barChart>
        <c:barDir val="col"/>
        <c:grouping val="stacked"/>
        <c:ser>
          <c:idx val="0"/>
          <c:order val="0"/>
          <c:tx>
            <c:strRef>
              <c:f>Hoja3!$A$2</c:f>
              <c:strCache>
                <c:ptCount val="1"/>
                <c:pt idx="0">
                  <c:v>COORDINACIONES  </c:v>
                </c:pt>
              </c:strCache>
            </c:strRef>
          </c:tx>
          <c:cat>
            <c:strRef>
              <c:f>Hoja3!$B$1:$K$1</c:f>
              <c:strCache>
                <c:ptCount val="10"/>
                <c:pt idx="0">
                  <c:v>Hostigamiento</c:v>
                </c:pt>
                <c:pt idx="1">
                  <c:v>Igualdad de oportunidades</c:v>
                </c:pt>
                <c:pt idx="2">
                  <c:v>Conciliación laboral-familiar</c:v>
                </c:pt>
                <c:pt idx="3">
                  <c:v>Lenguaje no sexista</c:v>
                </c:pt>
                <c:pt idx="4">
                  <c:v>No discriminación</c:v>
                </c:pt>
                <c:pt idx="5">
                  <c:v>Violencia</c:v>
                </c:pt>
                <c:pt idx="6">
                  <c:v>Conciliación escolar-familiar</c:v>
                </c:pt>
                <c:pt idx="7">
                  <c:v>Ninguno</c:v>
                </c:pt>
                <c:pt idx="8">
                  <c:v>Otros </c:v>
                </c:pt>
                <c:pt idx="9">
                  <c:v>Disposición operar campañas</c:v>
                </c:pt>
              </c:strCache>
            </c:strRef>
          </c:cat>
          <c:val>
            <c:numRef>
              <c:f>Hoja3!$B$2:$K$2</c:f>
              <c:numCache>
                <c:formatCode>General</c:formatCode>
                <c:ptCount val="10"/>
                <c:pt idx="0">
                  <c:v>4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3</c:v>
                </c:pt>
              </c:numCache>
            </c:numRef>
          </c:val>
        </c:ser>
        <c:dLbls>
          <c:showVal val="1"/>
        </c:dLbls>
        <c:gapWidth val="95"/>
        <c:overlap val="100"/>
        <c:axId val="68520192"/>
        <c:axId val="68526080"/>
      </c:barChart>
      <c:catAx>
        <c:axId val="68520192"/>
        <c:scaling>
          <c:orientation val="minMax"/>
        </c:scaling>
        <c:axPos val="b"/>
        <c:majorTickMark val="none"/>
        <c:tickLblPos val="nextTo"/>
        <c:crossAx val="68526080"/>
        <c:crosses val="autoZero"/>
        <c:auto val="1"/>
        <c:lblAlgn val="ctr"/>
        <c:lblOffset val="100"/>
      </c:catAx>
      <c:valAx>
        <c:axId val="68526080"/>
        <c:scaling>
          <c:orientation val="minMax"/>
        </c:scaling>
        <c:delete val="1"/>
        <c:axPos val="l"/>
        <c:numFmt formatCode="General" sourceLinked="1"/>
        <c:tickLblPos val="none"/>
        <c:crossAx val="68520192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layout>
        <c:manualLayout>
          <c:xMode val="edge"/>
          <c:yMode val="edge"/>
          <c:x val="0.35978793903247264"/>
          <c:y val="6.889564336372847E-2"/>
        </c:manualLayout>
      </c:layout>
    </c:title>
    <c:plotArea>
      <c:layout/>
      <c:barChart>
        <c:barDir val="col"/>
        <c:grouping val="stacked"/>
        <c:ser>
          <c:idx val="0"/>
          <c:order val="0"/>
          <c:tx>
            <c:strRef>
              <c:f>Hoja4!$A$2</c:f>
              <c:strCache>
                <c:ptCount val="1"/>
                <c:pt idx="0">
                  <c:v>DIRECCIONES  </c:v>
                </c:pt>
              </c:strCache>
            </c:strRef>
          </c:tx>
          <c:cat>
            <c:strRef>
              <c:f>Hoja4!$B$1:$K$1</c:f>
              <c:strCache>
                <c:ptCount val="10"/>
                <c:pt idx="0">
                  <c:v>Hostigamiento</c:v>
                </c:pt>
                <c:pt idx="1">
                  <c:v>Igualdad de oportunidades</c:v>
                </c:pt>
                <c:pt idx="2">
                  <c:v>Conciliación laboral-familiar</c:v>
                </c:pt>
                <c:pt idx="3">
                  <c:v>Lenguaje no sexista</c:v>
                </c:pt>
                <c:pt idx="4">
                  <c:v>No discriminación</c:v>
                </c:pt>
                <c:pt idx="5">
                  <c:v>Violencia</c:v>
                </c:pt>
                <c:pt idx="6">
                  <c:v>Conciliación escolar-familiar</c:v>
                </c:pt>
                <c:pt idx="7">
                  <c:v>Ninguno</c:v>
                </c:pt>
                <c:pt idx="8">
                  <c:v>Otros </c:v>
                </c:pt>
                <c:pt idx="9">
                  <c:v>Disposición operar campañas</c:v>
                </c:pt>
              </c:strCache>
            </c:strRef>
          </c:cat>
          <c:val>
            <c:numRef>
              <c:f>Hoja4!$B$2:$K$2</c:f>
              <c:numCache>
                <c:formatCode>General</c:formatCode>
                <c:ptCount val="10"/>
                <c:pt idx="0">
                  <c:v>7</c:v>
                </c:pt>
                <c:pt idx="1">
                  <c:v>15</c:v>
                </c:pt>
                <c:pt idx="2">
                  <c:v>7</c:v>
                </c:pt>
                <c:pt idx="3">
                  <c:v>6</c:v>
                </c:pt>
                <c:pt idx="4">
                  <c:v>15</c:v>
                </c:pt>
                <c:pt idx="5">
                  <c:v>6</c:v>
                </c:pt>
                <c:pt idx="6">
                  <c:v>6</c:v>
                </c:pt>
                <c:pt idx="7">
                  <c:v>1</c:v>
                </c:pt>
                <c:pt idx="8">
                  <c:v>0</c:v>
                </c:pt>
                <c:pt idx="9">
                  <c:v>23</c:v>
                </c:pt>
              </c:numCache>
            </c:numRef>
          </c:val>
        </c:ser>
        <c:dLbls>
          <c:showVal val="1"/>
        </c:dLbls>
        <c:gapWidth val="95"/>
        <c:overlap val="100"/>
        <c:axId val="68650496"/>
        <c:axId val="68652032"/>
      </c:barChart>
      <c:catAx>
        <c:axId val="68650496"/>
        <c:scaling>
          <c:orientation val="minMax"/>
        </c:scaling>
        <c:axPos val="b"/>
        <c:majorTickMark val="none"/>
        <c:tickLblPos val="nextTo"/>
        <c:crossAx val="68652032"/>
        <c:crosses val="autoZero"/>
        <c:auto val="1"/>
        <c:lblAlgn val="ctr"/>
        <c:lblOffset val="100"/>
      </c:catAx>
      <c:valAx>
        <c:axId val="68652032"/>
        <c:scaling>
          <c:orientation val="minMax"/>
        </c:scaling>
        <c:delete val="1"/>
        <c:axPos val="l"/>
        <c:numFmt formatCode="General" sourceLinked="1"/>
        <c:tickLblPos val="none"/>
        <c:crossAx val="68650496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OTRAS</a:t>
            </a:r>
            <a:r>
              <a:rPr lang="en-US" dirty="0" smtClean="0"/>
              <a:t>  </a:t>
            </a:r>
            <a:endParaRPr lang="en-US" dirty="0"/>
          </a:p>
        </c:rich>
      </c:tx>
      <c:layout>
        <c:manualLayout>
          <c:xMode val="edge"/>
          <c:yMode val="edge"/>
          <c:x val="0.42151626440169082"/>
          <c:y val="6.6471142780260728E-2"/>
        </c:manualLayout>
      </c:layout>
    </c:title>
    <c:plotArea>
      <c:layout/>
      <c:barChart>
        <c:barDir val="col"/>
        <c:grouping val="stacked"/>
        <c:ser>
          <c:idx val="0"/>
          <c:order val="0"/>
          <c:tx>
            <c:strRef>
              <c:f>Hoja5!$A$2</c:f>
              <c:strCache>
                <c:ptCount val="1"/>
                <c:pt idx="0">
                  <c:v>OTROS  </c:v>
                </c:pt>
              </c:strCache>
            </c:strRef>
          </c:tx>
          <c:cat>
            <c:strRef>
              <c:f>Hoja5!$B$1:$K$1</c:f>
              <c:strCache>
                <c:ptCount val="10"/>
                <c:pt idx="0">
                  <c:v>Hostigamiento</c:v>
                </c:pt>
                <c:pt idx="1">
                  <c:v>Igualdad de oportunidades</c:v>
                </c:pt>
                <c:pt idx="2">
                  <c:v>Conciliación laboral-familiar</c:v>
                </c:pt>
                <c:pt idx="3">
                  <c:v>Lenguaje no sexista</c:v>
                </c:pt>
                <c:pt idx="4">
                  <c:v>No discriminación</c:v>
                </c:pt>
                <c:pt idx="5">
                  <c:v>Violencia</c:v>
                </c:pt>
                <c:pt idx="6">
                  <c:v>Conciliación escolar-familiar</c:v>
                </c:pt>
                <c:pt idx="7">
                  <c:v>Ninguno</c:v>
                </c:pt>
                <c:pt idx="8">
                  <c:v>Otros </c:v>
                </c:pt>
                <c:pt idx="9">
                  <c:v>Disposición operar campañas</c:v>
                </c:pt>
              </c:strCache>
            </c:strRef>
          </c:cat>
          <c:val>
            <c:numRef>
              <c:f>Hoja5!$B$2:$K$2</c:f>
              <c:numCache>
                <c:formatCode>General</c:formatCode>
                <c:ptCount val="10"/>
                <c:pt idx="0">
                  <c:v>3</c:v>
                </c:pt>
                <c:pt idx="1">
                  <c:v>6</c:v>
                </c:pt>
                <c:pt idx="2">
                  <c:v>4</c:v>
                </c:pt>
                <c:pt idx="3">
                  <c:v>5</c:v>
                </c:pt>
                <c:pt idx="4">
                  <c:v>5</c:v>
                </c:pt>
                <c:pt idx="5">
                  <c:v>3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  <c:pt idx="9">
                  <c:v>5</c:v>
                </c:pt>
              </c:numCache>
            </c:numRef>
          </c:val>
        </c:ser>
        <c:dLbls>
          <c:showVal val="1"/>
        </c:dLbls>
        <c:gapWidth val="95"/>
        <c:overlap val="100"/>
        <c:axId val="68813568"/>
        <c:axId val="68815104"/>
      </c:barChart>
      <c:catAx>
        <c:axId val="68813568"/>
        <c:scaling>
          <c:orientation val="minMax"/>
        </c:scaling>
        <c:axPos val="b"/>
        <c:majorTickMark val="none"/>
        <c:tickLblPos val="nextTo"/>
        <c:crossAx val="68815104"/>
        <c:crosses val="autoZero"/>
        <c:auto val="1"/>
        <c:lblAlgn val="ctr"/>
        <c:lblOffset val="100"/>
      </c:catAx>
      <c:valAx>
        <c:axId val="68815104"/>
        <c:scaling>
          <c:orientation val="minMax"/>
        </c:scaling>
        <c:delete val="1"/>
        <c:axPos val="l"/>
        <c:numFmt formatCode="General" sourceLinked="1"/>
        <c:tickLblPos val="none"/>
        <c:crossAx val="68813568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/>
      </a:pPr>
      <a:endParaRPr lang="es-E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2449-0A20-4C6E-8F70-46967A75B533}" type="datetimeFigureOut">
              <a:rPr lang="es-MX" smtClean="0"/>
              <a:pPr/>
              <a:t>09/06/2014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77EE-DF87-44A5-9DB5-0960AA4F35A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2449-0A20-4C6E-8F70-46967A75B533}" type="datetimeFigureOut">
              <a:rPr lang="es-MX" smtClean="0"/>
              <a:pPr/>
              <a:t>09/06/2014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77EE-DF87-44A5-9DB5-0960AA4F35A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2449-0A20-4C6E-8F70-46967A75B533}" type="datetimeFigureOut">
              <a:rPr lang="es-MX" smtClean="0"/>
              <a:pPr/>
              <a:t>09/06/2014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77EE-DF87-44A5-9DB5-0960AA4F35A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2449-0A20-4C6E-8F70-46967A75B533}" type="datetimeFigureOut">
              <a:rPr lang="es-MX" smtClean="0"/>
              <a:pPr/>
              <a:t>09/06/2014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77EE-DF87-44A5-9DB5-0960AA4F35A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2449-0A20-4C6E-8F70-46967A75B533}" type="datetimeFigureOut">
              <a:rPr lang="es-MX" smtClean="0"/>
              <a:pPr/>
              <a:t>09/06/2014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77EE-DF87-44A5-9DB5-0960AA4F35A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2449-0A20-4C6E-8F70-46967A75B533}" type="datetimeFigureOut">
              <a:rPr lang="es-MX" smtClean="0"/>
              <a:pPr/>
              <a:t>09/06/2014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77EE-DF87-44A5-9DB5-0960AA4F35A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2449-0A20-4C6E-8F70-46967A75B533}" type="datetimeFigureOut">
              <a:rPr lang="es-MX" smtClean="0"/>
              <a:pPr/>
              <a:t>09/06/2014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77EE-DF87-44A5-9DB5-0960AA4F35A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2449-0A20-4C6E-8F70-46967A75B533}" type="datetimeFigureOut">
              <a:rPr lang="es-MX" smtClean="0"/>
              <a:pPr/>
              <a:t>09/06/2014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77EE-DF87-44A5-9DB5-0960AA4F35A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2449-0A20-4C6E-8F70-46967A75B533}" type="datetimeFigureOut">
              <a:rPr lang="es-MX" smtClean="0"/>
              <a:pPr/>
              <a:t>09/06/2014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77EE-DF87-44A5-9DB5-0960AA4F35A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2449-0A20-4C6E-8F70-46967A75B533}" type="datetimeFigureOut">
              <a:rPr lang="es-MX" smtClean="0"/>
              <a:pPr/>
              <a:t>09/06/2014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77EE-DF87-44A5-9DB5-0960AA4F35A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2449-0A20-4C6E-8F70-46967A75B533}" type="datetimeFigureOut">
              <a:rPr lang="es-MX" smtClean="0"/>
              <a:pPr/>
              <a:t>09/06/2014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77EE-DF87-44A5-9DB5-0960AA4F35A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D2449-0A20-4C6E-8F70-46967A75B533}" type="datetimeFigureOut">
              <a:rPr lang="es-MX" smtClean="0"/>
              <a:pPr/>
              <a:t>09/06/2014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177EE-DF87-44A5-9DB5-0960AA4F35A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4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5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6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8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0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1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2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3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4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5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6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7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8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9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0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1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2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75556" y="1772816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rgbClr val="0070C0"/>
                </a:solidFill>
              </a:rPr>
              <a:t>COMISIÓN ESPECIAL DE EQUIDAD DE GÉNERO </a:t>
            </a:r>
          </a:p>
          <a:p>
            <a:pPr algn="ctr"/>
            <a:r>
              <a:rPr lang="es-MX" b="1" dirty="0" smtClean="0">
                <a:solidFill>
                  <a:srgbClr val="0070C0"/>
                </a:solidFill>
              </a:rPr>
              <a:t>DEL CONSEJO UNIVERSITARIO</a:t>
            </a:r>
            <a:endParaRPr lang="es-MX" b="1" dirty="0">
              <a:solidFill>
                <a:srgbClr val="0070C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971600" y="2852936"/>
            <a:ext cx="7272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>
                <a:solidFill>
                  <a:schemeClr val="accent6">
                    <a:lumMod val="50000"/>
                  </a:schemeClr>
                </a:solidFill>
              </a:rPr>
              <a:t>Cuestionario de Diagnóstico sobre la </a:t>
            </a:r>
          </a:p>
          <a:p>
            <a:pPr algn="ctr"/>
            <a:r>
              <a:rPr lang="es-MX" sz="1600" b="1" dirty="0" smtClean="0">
                <a:solidFill>
                  <a:schemeClr val="accent6">
                    <a:lumMod val="50000"/>
                  </a:schemeClr>
                </a:solidFill>
              </a:rPr>
              <a:t>Equidad de Género en la UNAM</a:t>
            </a:r>
            <a:endParaRPr lang="es-MX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75556" y="980728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srgbClr val="0070C0"/>
                </a:solidFill>
              </a:rPr>
              <a:t>UNIVERSIDAD NACIONAL AUTÓNOMA DE MÉXICO</a:t>
            </a:r>
            <a:endParaRPr lang="es-MX" sz="2400" b="1" dirty="0">
              <a:solidFill>
                <a:srgbClr val="0070C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43808" y="5661248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es-MX" sz="1400" dirty="0" smtClean="0">
                <a:solidFill>
                  <a:schemeClr val="accent6">
                    <a:lumMod val="50000"/>
                  </a:schemeClr>
                </a:solidFill>
              </a:rPr>
              <a:t>gosto 2011</a:t>
            </a:r>
            <a:endParaRPr lang="es-MX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9" name="8 Imagen" descr="escudo_UNAM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85908" y="4077072"/>
            <a:ext cx="1444193" cy="14048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1124744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/>
              <a:t>Entidades participantes</a:t>
            </a:r>
            <a:endParaRPr lang="es-MX" sz="20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accent1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accent1"/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683568" y="1628800"/>
          <a:ext cx="7272808" cy="3993808"/>
        </p:xfrm>
        <a:graphic>
          <a:graphicData uri="http://schemas.openxmlformats.org/drawingml/2006/table">
            <a:tbl>
              <a:tblPr/>
              <a:tblGrid>
                <a:gridCol w="7272808"/>
              </a:tblGrid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Actividades Cinematográficas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27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Actividades Deportivas y Recreativas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Administración Escolar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DGAE Coord. De la Unidad de Admon. del Posgrado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Artes Visuales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Asuntos del Personal Académico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Asuntos Jurídicos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27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Atención a la Comunidad Universitaria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Bibliotecas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Comunicación Social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Control e Informática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Divulgación de la Ciencia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27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Estudios de Legislación Universitaria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Finanzas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27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Incorporación y Revalidación de Estudios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Música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628800"/>
          <a:ext cx="7272808" cy="3744195"/>
        </p:xfrm>
        <a:graphic>
          <a:graphicData uri="http://schemas.openxmlformats.org/drawingml/2006/table">
            <a:tbl>
              <a:tblPr/>
              <a:tblGrid>
                <a:gridCol w="7272808"/>
              </a:tblGrid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Obras y Conservación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Orientación y Servicios Educativos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Personal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de Relaciones Laborales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Planeación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Proveeduría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Publicaciones y Fomento Editorial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Radio UNAM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27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Responsabilidades, Inconformidades y Registro Patrimonial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Servicios Administrativos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27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Cómputo y de Tecnologías de Información y Comunicación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Servicios Generales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Servicios Médicos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Televisión Universitaria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del Patrimonio Universitario</a:t>
                      </a:r>
                    </a:p>
                  </a:txBody>
                  <a:tcPr marL="5773" marR="5773" marT="5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1124744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/>
              <a:t>Entidades participantes</a:t>
            </a:r>
            <a:endParaRPr lang="es-MX" sz="20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accent1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accent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59632" y="5949280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DIRECCIONES - 31</a:t>
            </a:r>
            <a:endParaRPr lang="es-MX" b="1" dirty="0"/>
          </a:p>
        </p:txBody>
      </p:sp>
      <p:sp>
        <p:nvSpPr>
          <p:cNvPr id="7" name="6 Flecha derecha"/>
          <p:cNvSpPr/>
          <p:nvPr/>
        </p:nvSpPr>
        <p:spPr>
          <a:xfrm>
            <a:off x="683568" y="6021288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755576" y="1772816"/>
          <a:ext cx="7200800" cy="1884218"/>
        </p:xfrm>
        <a:graphic>
          <a:graphicData uri="http://schemas.openxmlformats.org/drawingml/2006/table">
            <a:tbl>
              <a:tblPr/>
              <a:tblGrid>
                <a:gridCol w="7200800"/>
              </a:tblGrid>
              <a:tr h="2413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Programa de Investigaciones Multidisciplinarias sobre Mesoamérica y el Sureste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8369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Programa de Vinculación con los Exalumnos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8369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Programa Universitario de Estudios de Género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8369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Programa Universitario de Estudios sobre la Ciudad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559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Unidad Coordinadora de Apoyo a los Consejos Académicos de Área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8369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Museo Universitario del Chopo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178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Programa Universitario México, Nación Multicultural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1124744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/>
              <a:t>Entidades participantes</a:t>
            </a:r>
            <a:endParaRPr lang="es-MX" sz="20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accent1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accent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59632" y="5949280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OTRAS ENTIDADES - 7</a:t>
            </a:r>
            <a:endParaRPr lang="es-MX" b="1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755576" y="3645024"/>
            <a:ext cx="72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Flecha derecha"/>
          <p:cNvSpPr/>
          <p:nvPr/>
        </p:nvSpPr>
        <p:spPr>
          <a:xfrm>
            <a:off x="683568" y="6021288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Atendiendo las necesidades, problemáticas y particularidades de la dependencia a su digno cargo, especifique: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1.1. y 1.2. </a:t>
                      </a: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¿Cuáles </a:t>
                      </a: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considera los ejes y/o temas que debe atender una campaña de difusión en materia de equidad de género en nuestra universidad?</a:t>
                      </a: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630557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63055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Igualdad de oportunidades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laboral-familiar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Lenguaje no sexista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 discriminación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Violencia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escolar-familiar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Ninguno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Otros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Disposición para operar campaña dentro de la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80928"/>
          <a:ext cx="7632848" cy="373893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37389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ENP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(10)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2 Gráfico"/>
          <p:cNvGraphicFramePr/>
          <p:nvPr/>
        </p:nvGraphicFramePr>
        <p:xfrm>
          <a:off x="2051720" y="3212976"/>
          <a:ext cx="4248472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Atendiendo las necesidades, problemáticas y particularidades de la dependencia a su digno cargo, especifique: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1.1. y 1.2. Cuáles considera los ejes y/o temas que debe atender una campaña de difusión en materia de equidad de género en nuestra universidad?</a:t>
                      </a: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630557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63055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Igualdad de oportunidades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laboral-familiar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Lenguaje no sexista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 discriminación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Violencia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escolar-familiar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Ninguno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Otros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Disposición para operar campaña dentro de la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80928"/>
          <a:ext cx="7632848" cy="360040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EN –</a:t>
                      </a:r>
                      <a:r>
                        <a:rPr lang="es-MX" sz="10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MX" sz="10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CCH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(6)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1763688" y="3068960"/>
          <a:ext cx="4824536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Atendiendo las necesidades, problemáticas y particularidades de la dependencia a su digno cargo, especifique: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1.1. y 1.2. Cuáles considera los ejes y/o temas que debe atender una campaña de difusión en materia de equidad de género en nuestra universidad?</a:t>
                      </a: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630557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63055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Igualdad de oportunidades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laboral-familiar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Lenguaje no sexista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 discriminación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Violencia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escolar-familiar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Ninguno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Otros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Disposición para operar campaña dentro de la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80928"/>
          <a:ext cx="7632848" cy="432048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FACULTADES (18)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1835696" y="2924944"/>
          <a:ext cx="5256583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Atendiendo las necesidades, problemáticas y particularidades de la dependencia a su digno cargo, especifique: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1.1. y 1.2. Cuáles considera los ejes y/o temas que debe atender una campaña de difusión en materia de equidad de género en nuestra universidad?</a:t>
                      </a: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630557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63055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Igualdad de oportunidades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laboral-familiar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Lenguaje no sexista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 discriminación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Violencia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escolar-familiar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Ninguno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Otros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Disposición para operar campaña dentro de la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80928"/>
          <a:ext cx="7632848" cy="360040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ESCUELAS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(4)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1547664" y="2852936"/>
          <a:ext cx="5429251" cy="357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Atendiendo las necesidades, problemáticas y particularidades de la dependencia a su digno cargo, especifique: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1.1. y 1.2. Cuáles considera los ejes y/o temas que debe atender una campaña de difusión en materia de equidad de género en nuestra universidad?</a:t>
                      </a: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630557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63055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Igualdad de oportunidades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laboral-familiar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Lenguaje no sexista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 discriminación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Violencia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escolar-familiar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Ninguno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Otros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Disposición para operar campaña dentro de la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80928"/>
          <a:ext cx="7632848" cy="432048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INSTITUTOS (29)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1331640" y="2852936"/>
          <a:ext cx="6010277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Atendiendo las necesidades, problemáticas y particularidades de la dependencia a su digno cargo, especifique: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1.1. y 1.2. Cuáles considera los ejes y/o temas que debe atender una campaña de difusión en materia de equidad de género en nuestra universidad?</a:t>
                      </a: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630557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63055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Igualdad de oportunidades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laboral-familiar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Lenguaje no sexista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 discriminación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Violencia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escolar-familiar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Ninguno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Otros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Disposición para operar campaña dentro de la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683568" y="2780928"/>
          <a:ext cx="7632847" cy="360040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5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CENTROS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(14)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2 Gráfico"/>
          <p:cNvGraphicFramePr/>
          <p:nvPr/>
        </p:nvGraphicFramePr>
        <p:xfrm>
          <a:off x="1763688" y="2852936"/>
          <a:ext cx="5162550" cy="3305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Atendiendo las necesidades, problemáticas y particularidades de la dependencia a su digno cargo, especifique: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1.1. y 1.2. Cuáles considera los ejes y/o temas que debe atender una campaña de difusión en materia de equidad de género en nuestra universidad?</a:t>
                      </a: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630557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63055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Igualdad de oportunidades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laboral-familiar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Lenguaje no sexista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 discriminación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Violencia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escolar-familiar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Ninguno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Otros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Disposición para operar campaña dentro de la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80928"/>
          <a:ext cx="7632847" cy="360040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5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COORDINACIONES 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(5)</a:t>
                      </a:r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2195736" y="2924944"/>
          <a:ext cx="4762501" cy="3181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11560" y="1124744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/>
              <a:t>Entidades participantes</a:t>
            </a:r>
            <a:endParaRPr lang="es-MX" sz="20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accent1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accent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87624" y="594928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ESCUELA NACIONAL PREPARATORIA - 10</a:t>
            </a:r>
            <a:endParaRPr lang="es-MX" b="1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683568" y="1772816"/>
          <a:ext cx="7272808" cy="2956560"/>
        </p:xfrm>
        <a:graphic>
          <a:graphicData uri="http://schemas.openxmlformats.org/drawingml/2006/table">
            <a:tbl>
              <a:tblPr/>
              <a:tblGrid>
                <a:gridCol w="7272808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la Escuela Nacional Preparatoria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Escuela Nacional Preparatoria, Plantel 1 “Gabino Barreda”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Escuela Nacional Preparatoria, Plantel 2 “Erasmo Castellanos Quinto”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Escuela Nacional Preparatoria, Plantel 3 “Justo Sierra”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Escuela Nacional Preparatoria, Plantel 4 “Vidal Castañeda y Nájera”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Escuela Nacional Preparatoria, Plantel 5 “José Vasconcelos”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Escuela Nacional Preparatoria, Plantel 6 “Antonio Caso”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Escuela Nacional Preparatoria, Plantel 7 “Ezequiel A. Chávez”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Escuela Nacional Preparatoria, Plantel 8 “Miguel E. Schultz”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Escuela Nacional Preparatoria, Plantel 9 “Pedro de Alba”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8 Flecha derecha"/>
          <p:cNvSpPr/>
          <p:nvPr/>
        </p:nvSpPr>
        <p:spPr>
          <a:xfrm>
            <a:off x="683568" y="6021288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Atendiendo las necesidades, problemáticas y particularidades de la dependencia a su digno cargo, especifique: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1.1. y 1.2. Cuáles considera los ejes y/o temas que debe atender una campaña de difusión en materia de equidad de género en nuestra universidad?</a:t>
                      </a: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630557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63055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Igualdad de oportunidades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laboral-familiar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Lenguaje no sexista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 discriminación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Violencia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escolar-familiar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Ninguno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Otros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Disposición para operar campaña dentro de la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80928"/>
          <a:ext cx="7632848" cy="360040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DIRECCIONES (31)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23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2123728" y="2924944"/>
          <a:ext cx="4791075" cy="3133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Atendiendo las necesidades, problemáticas y particularidades de la dependencia a su digno cargo, especifique: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1.1. y 1.2. Cuáles considera los ejes y/o temas que debe atender una campaña de difusión en materia de equidad de género en nuestra universidad?</a:t>
                      </a: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630557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63055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Igualdad de oportunidades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laboral-familiar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Lenguaje no sexista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 discriminación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Violencia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escolar-familiar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Ninguno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Otros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Disposición para operar campaña dentro de la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80928"/>
          <a:ext cx="7632847" cy="417464"/>
        </p:xfrm>
        <a:graphic>
          <a:graphicData uri="http://schemas.openxmlformats.org/drawingml/2006/table">
            <a:tbl>
              <a:tblPr/>
              <a:tblGrid>
                <a:gridCol w="792087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4174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OTRAS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(7)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2051720" y="2996952"/>
          <a:ext cx="4962525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Atendiendo las necesidades, problemáticas y particularidades de la dependencia a su digno cargo, especifique: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1.1. y 1.2. Cuáles considera los ejes y/o temas que debe atender una campaña de difusión en materia de equidad de género en nuestra universidad?</a:t>
                      </a: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630557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63055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Total  Entidades o Dependencias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Igualdad de oportunidades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laboral-familiar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Lenguaje no sexista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 discriminación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Violencia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Conciliación escolar-familiar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Ninguno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Otros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Disposición para operar campaña dentro de la dependencia 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683568" y="2780928"/>
          <a:ext cx="7632847" cy="417464"/>
        </p:xfrm>
        <a:graphic>
          <a:graphicData uri="http://schemas.openxmlformats.org/drawingml/2006/table">
            <a:tbl>
              <a:tblPr/>
              <a:tblGrid>
                <a:gridCol w="792087"/>
                <a:gridCol w="792088"/>
                <a:gridCol w="792088"/>
                <a:gridCol w="792088"/>
                <a:gridCol w="648072"/>
                <a:gridCol w="720080"/>
                <a:gridCol w="504056"/>
                <a:gridCol w="648072"/>
                <a:gridCol w="576064"/>
                <a:gridCol w="504056"/>
                <a:gridCol w="864096"/>
              </a:tblGrid>
              <a:tr h="4174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TOTAL 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(124)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66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29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42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54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44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28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88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2123728" y="3212976"/>
          <a:ext cx="4714875" cy="308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 ¿Qué tipo de acciones se han realizado a favor de la equidad de género dentro de la dependencia o entidad?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55025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720080"/>
                <a:gridCol w="792088"/>
                <a:gridCol w="720080"/>
                <a:gridCol w="936104"/>
                <a:gridCol w="576064"/>
                <a:gridCol w="720080"/>
              </a:tblGrid>
              <a:tr h="30650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Campaña de difusión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académico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administrativo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Capacitación en género a estudiantes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Grupos de apoyo a personas afectadas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Revisión de casos de evaluación sexista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Acompañamiento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legal a víctimas de violencia y/o acoso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48" cy="453482"/>
        </p:xfrm>
        <a:graphic>
          <a:graphicData uri="http://schemas.openxmlformats.org/drawingml/2006/table">
            <a:tbl>
              <a:tblPr/>
              <a:tblGrid>
                <a:gridCol w="792089"/>
                <a:gridCol w="792088"/>
                <a:gridCol w="792088"/>
                <a:gridCol w="792088"/>
                <a:gridCol w="720080"/>
                <a:gridCol w="792088"/>
                <a:gridCol w="720080"/>
                <a:gridCol w="936103"/>
                <a:gridCol w="576064"/>
                <a:gridCol w="720080"/>
              </a:tblGrid>
              <a:tr h="45348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ENP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(10)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2 Gráfico"/>
          <p:cNvGraphicFramePr/>
          <p:nvPr/>
        </p:nvGraphicFramePr>
        <p:xfrm>
          <a:off x="1691681" y="2924944"/>
          <a:ext cx="4968552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 ¿Qué tipo de acciones se han realizado a favor de la equidad de género dentro de la dependencia o entidad?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55025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720080"/>
                <a:gridCol w="792088"/>
                <a:gridCol w="720080"/>
                <a:gridCol w="936104"/>
                <a:gridCol w="576064"/>
                <a:gridCol w="720080"/>
              </a:tblGrid>
              <a:tr h="30650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Campaña de difusión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académico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administrativo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Capacitación en género a estudiantes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Grupos de apoyo a personas afectadas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Revisión de casos de evaluación sexista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Acompañamiento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legal a víctimas de violencia y/o acoso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48" cy="432048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720080"/>
                <a:gridCol w="792088"/>
                <a:gridCol w="720080"/>
                <a:gridCol w="936104"/>
                <a:gridCol w="576064"/>
                <a:gridCol w="720080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CCH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(6)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2 Gráfico"/>
          <p:cNvGraphicFramePr/>
          <p:nvPr/>
        </p:nvGraphicFramePr>
        <p:xfrm>
          <a:off x="1691680" y="2852936"/>
          <a:ext cx="5419726" cy="36480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 ¿Qué tipo de acciones se han realizado a favor de la equidad de género dentro de la dependencia o entidad?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55025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720080"/>
                <a:gridCol w="792088"/>
                <a:gridCol w="720080"/>
                <a:gridCol w="936104"/>
                <a:gridCol w="576064"/>
                <a:gridCol w="720080"/>
              </a:tblGrid>
              <a:tr h="30650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Campaña de difusión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académico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administrativo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Capacitación en género a estudiantes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Grupos de apoyo a personas afectadas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Revisión de casos de evaluación sexista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Acompañamiento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legal a víctimas de violencia y/o acoso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50" cy="432048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720080"/>
                <a:gridCol w="792088"/>
                <a:gridCol w="720080"/>
                <a:gridCol w="936104"/>
                <a:gridCol w="576064"/>
                <a:gridCol w="720082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FACULTADES (18)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1979712" y="2924944"/>
          <a:ext cx="5057776" cy="3562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 ¿Qué tipo de acciones se han realizado a favor de la equidad de género dentro de la dependencia o entidad?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55025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720080"/>
                <a:gridCol w="792088"/>
                <a:gridCol w="720080"/>
                <a:gridCol w="936104"/>
                <a:gridCol w="576064"/>
                <a:gridCol w="720080"/>
              </a:tblGrid>
              <a:tr h="30650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Campaña de difusión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académico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administrativo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Capacitación en género a estudiantes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Grupos de apoyo a personas afectadas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Revisión de casos de evaluación sexista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Acompañamiento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legal a víctimas de violencia y/o acoso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48" cy="453482"/>
        </p:xfrm>
        <a:graphic>
          <a:graphicData uri="http://schemas.openxmlformats.org/drawingml/2006/table">
            <a:tbl>
              <a:tblPr/>
              <a:tblGrid>
                <a:gridCol w="792089"/>
                <a:gridCol w="792088"/>
                <a:gridCol w="792088"/>
                <a:gridCol w="792088"/>
                <a:gridCol w="720080"/>
                <a:gridCol w="792088"/>
                <a:gridCol w="720080"/>
                <a:gridCol w="936103"/>
                <a:gridCol w="576064"/>
                <a:gridCol w="720080"/>
              </a:tblGrid>
              <a:tr h="45348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ESCUELAS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(4)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1979712" y="2564904"/>
          <a:ext cx="5181601" cy="3790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 ¿Qué tipo de acciones se han realizado a favor de la equidad de género dentro de la dependencia o entidad?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55025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720080"/>
                <a:gridCol w="792088"/>
                <a:gridCol w="720080"/>
                <a:gridCol w="936104"/>
                <a:gridCol w="576064"/>
                <a:gridCol w="720080"/>
              </a:tblGrid>
              <a:tr h="30650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Campaña de difusión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académico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administrativo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Capacitación en género a estudiantes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Grupos de apoyo a personas afectadas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Revisión de casos de evaluación sexista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Acompañamiento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legal a víctimas de violencia y/o acoso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50" cy="432048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720080"/>
                <a:gridCol w="792088"/>
                <a:gridCol w="720080"/>
                <a:gridCol w="936104"/>
                <a:gridCol w="576064"/>
                <a:gridCol w="720082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INSTITUTOS (29)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1907704" y="2564904"/>
          <a:ext cx="5184576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 ¿Qué tipo de acciones se han realizado a favor de la equidad de género dentro de la dependencia o entidad?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132856"/>
          <a:ext cx="7632848" cy="555025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720080"/>
                <a:gridCol w="792088"/>
                <a:gridCol w="720080"/>
                <a:gridCol w="936104"/>
                <a:gridCol w="576064"/>
                <a:gridCol w="720080"/>
              </a:tblGrid>
              <a:tr h="30650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Campaña de difusión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académico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administrativo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Capacitación en género a estudiantes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Grupos de apoyo a personas afectadas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Revisión de casos de evaluación sexista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Acompañamiento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legal a víctimas de violencia y/o acoso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683568" y="2708920"/>
          <a:ext cx="7632848" cy="432048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720080"/>
                <a:gridCol w="792088"/>
                <a:gridCol w="720080"/>
                <a:gridCol w="936104"/>
                <a:gridCol w="576064"/>
                <a:gridCol w="720080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CENTROS 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(14)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1 Gráfico"/>
          <p:cNvGraphicFramePr/>
          <p:nvPr/>
        </p:nvGraphicFramePr>
        <p:xfrm>
          <a:off x="1907704" y="2564904"/>
          <a:ext cx="5381626" cy="3619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 ¿Qué tipo de acciones se han realizado a favor de la equidad de género dentro de la dependencia o entidad?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55025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720080"/>
                <a:gridCol w="792088"/>
                <a:gridCol w="720080"/>
                <a:gridCol w="936104"/>
                <a:gridCol w="576064"/>
                <a:gridCol w="720080"/>
              </a:tblGrid>
              <a:tr h="30650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Campaña de difusión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académico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administrativo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Capacitación en género a estudiantes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Grupos de apoyo a personas afectadas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Revisión de casos de evaluación sexista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Acompañamiento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legal a víctimas de violencia y/o acoso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50" cy="504056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720080"/>
                <a:gridCol w="792088"/>
                <a:gridCol w="720080"/>
                <a:gridCol w="936104"/>
                <a:gridCol w="576064"/>
                <a:gridCol w="720082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5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COORDINACIONES (5)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1 Gráfico"/>
          <p:cNvGraphicFramePr/>
          <p:nvPr/>
        </p:nvGraphicFramePr>
        <p:xfrm>
          <a:off x="1835696" y="2780928"/>
          <a:ext cx="5010150" cy="3228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1124744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/>
              <a:t>Entidades participantes</a:t>
            </a:r>
            <a:endParaRPr lang="es-MX" sz="20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accent1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accent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59632" y="5949280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ESCUELA NACIONAL – COLEGIO DE CIENCIAS Y HUMANIDADES - 6</a:t>
            </a:r>
            <a:endParaRPr lang="es-MX" b="1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683568" y="1700808"/>
          <a:ext cx="7272808" cy="1582663"/>
        </p:xfrm>
        <a:graphic>
          <a:graphicData uri="http://schemas.openxmlformats.org/drawingml/2006/table">
            <a:tbl>
              <a:tblPr/>
              <a:tblGrid>
                <a:gridCol w="7272808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Dirección General de la Escuela Nacional </a:t>
                      </a:r>
                      <a:r>
                        <a:rPr lang="es-MX" sz="1600" b="1" i="0" u="none" strike="noStrike" dirty="0" err="1">
                          <a:solidFill>
                            <a:srgbClr val="000000"/>
                          </a:solidFill>
                          <a:latin typeface="Arial Narrow"/>
                        </a:rPr>
                        <a:t>CCH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Colegio de Ciencias y Humanidades, Plantel Azcapotzalco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250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Colegio de Ciencias y Humanidades, Plantel Naucalpan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Colegio de Ciencias y Humanidades, Plantel Oriente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Colegio de Ciencias y Humanidades, Plantel Sur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Colegio de Ciencias y Humanidades, Plantel Vallejo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8 Flecha derecha"/>
          <p:cNvSpPr/>
          <p:nvPr/>
        </p:nvSpPr>
        <p:spPr>
          <a:xfrm>
            <a:off x="683568" y="6021288"/>
            <a:ext cx="38219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 ¿Qué tipo de acciones se han realizado a favor de la equidad de género dentro de la dependencia o entidad?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55025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720080"/>
                <a:gridCol w="792088"/>
                <a:gridCol w="720080"/>
                <a:gridCol w="936104"/>
                <a:gridCol w="576064"/>
                <a:gridCol w="720080"/>
              </a:tblGrid>
              <a:tr h="30650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Campaña de difusión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académico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administrativo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Capacitación en género a estudiantes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Grupos de apoyo a personas afectadas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Revisión de casos de evaluación sexista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Acompañamiento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legal a víctimas de violencia y/o acoso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48" cy="453481"/>
        </p:xfrm>
        <a:graphic>
          <a:graphicData uri="http://schemas.openxmlformats.org/drawingml/2006/table">
            <a:tbl>
              <a:tblPr/>
              <a:tblGrid>
                <a:gridCol w="792089"/>
                <a:gridCol w="792088"/>
                <a:gridCol w="792088"/>
                <a:gridCol w="792088"/>
                <a:gridCol w="720080"/>
                <a:gridCol w="792088"/>
                <a:gridCol w="720080"/>
                <a:gridCol w="936103"/>
                <a:gridCol w="576064"/>
                <a:gridCol w="720080"/>
              </a:tblGrid>
              <a:tr h="45348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DIRECCIONES (31)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2051720" y="2708920"/>
          <a:ext cx="4972051" cy="3286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 ¿Qué tipo de acciones se han realizado a favor de la equidad de género dentro de la dependencia o entidad?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55025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720080"/>
                <a:gridCol w="792088"/>
                <a:gridCol w="720080"/>
                <a:gridCol w="936104"/>
                <a:gridCol w="576064"/>
                <a:gridCol w="720080"/>
              </a:tblGrid>
              <a:tr h="30650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Campaña de difusión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académico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administrativo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Capacitación en género a estudiantes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Grupos de apoyo a personas afectadas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Revisión de casos de evaluación sexista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Acompañamiento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legal a víctimas de violencia y/o acoso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48" cy="423895"/>
        </p:xfrm>
        <a:graphic>
          <a:graphicData uri="http://schemas.openxmlformats.org/drawingml/2006/table">
            <a:tbl>
              <a:tblPr/>
              <a:tblGrid>
                <a:gridCol w="792089"/>
                <a:gridCol w="792088"/>
                <a:gridCol w="792088"/>
                <a:gridCol w="792088"/>
                <a:gridCol w="720080"/>
                <a:gridCol w="792088"/>
                <a:gridCol w="720080"/>
                <a:gridCol w="936103"/>
                <a:gridCol w="576064"/>
                <a:gridCol w="720080"/>
              </a:tblGrid>
              <a:tr h="42389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OTROS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(7)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1907704" y="2708920"/>
          <a:ext cx="4991100" cy="323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 ¿Qué tipo de acciones se han realizado a favor de la equidad de género dentro de la dependencia o entidad?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55025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720080"/>
                <a:gridCol w="792088"/>
                <a:gridCol w="720080"/>
                <a:gridCol w="936104"/>
                <a:gridCol w="576064"/>
                <a:gridCol w="720080"/>
              </a:tblGrid>
              <a:tr h="30650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Campaña de difusión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académico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Capacitación en género al personal administrativo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Capacitación en género a estudiantes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Grupos de apoyo a personas afectadas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Revisión de casos de evaluación sexista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Acompañamiento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legal a víctimas de violencia y/o acoso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385" marR="6385" marT="6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48" cy="417368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792088"/>
                <a:gridCol w="792088"/>
                <a:gridCol w="720080"/>
                <a:gridCol w="792088"/>
                <a:gridCol w="720080"/>
                <a:gridCol w="936104"/>
                <a:gridCol w="576064"/>
                <a:gridCol w="720080"/>
              </a:tblGrid>
              <a:tr h="41736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TOTAL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(124)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67" marR="6467" marT="64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1979712" y="2996952"/>
          <a:ext cx="4781550" cy="3219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2.1.1. En caso de que sí se hayan realizado acciones a favor de la equidad de género, </a:t>
                      </a:r>
                    </a:p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¿en qué instancia(s) ha recaído la operación de dichas acciones?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87375"/>
        </p:xfrm>
        <a:graphic>
          <a:graphicData uri="http://schemas.openxmlformats.org/drawingml/2006/table">
            <a:tbl>
              <a:tblPr/>
              <a:tblGrid>
                <a:gridCol w="864096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8"/>
              </a:tblGrid>
              <a:tr h="58737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Secretaría Académica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Una específicamente diseñada para el caso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51" cy="471165"/>
        </p:xfrm>
        <a:graphic>
          <a:graphicData uri="http://schemas.openxmlformats.org/drawingml/2006/table">
            <a:tbl>
              <a:tblPr/>
              <a:tblGrid>
                <a:gridCol w="864100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7"/>
              </a:tblGrid>
              <a:tr h="47116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ENP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(10)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1 Gráfico"/>
          <p:cNvGraphicFramePr/>
          <p:nvPr/>
        </p:nvGraphicFramePr>
        <p:xfrm>
          <a:off x="2195736" y="321297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2.1.1. En caso de que sí se hayan realizado acciones a favor de la equidad de género, </a:t>
                      </a:r>
                    </a:p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¿en qué instancia(s) ha recaído la operación de dichas acciones?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87375"/>
        </p:xfrm>
        <a:graphic>
          <a:graphicData uri="http://schemas.openxmlformats.org/drawingml/2006/table">
            <a:tbl>
              <a:tblPr/>
              <a:tblGrid>
                <a:gridCol w="864096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8"/>
              </a:tblGrid>
              <a:tr h="58737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Secretaría Académica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Una específicamente diseñada para el caso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48" cy="504056"/>
        </p:xfrm>
        <a:graphic>
          <a:graphicData uri="http://schemas.openxmlformats.org/drawingml/2006/table">
            <a:tbl>
              <a:tblPr/>
              <a:tblGrid>
                <a:gridCol w="864096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8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CCH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(6)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2267744" y="32849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2.1.1. En caso de que sí se hayan realizado acciones a favor de la equidad de género, </a:t>
                      </a:r>
                    </a:p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¿en qué instancia(s) ha recaído la operación de dichas acciones?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87375"/>
        </p:xfrm>
        <a:graphic>
          <a:graphicData uri="http://schemas.openxmlformats.org/drawingml/2006/table">
            <a:tbl>
              <a:tblPr/>
              <a:tblGrid>
                <a:gridCol w="864096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8"/>
              </a:tblGrid>
              <a:tr h="58737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Secretaría Académica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Una específicamente diseñada para el caso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51" cy="471165"/>
        </p:xfrm>
        <a:graphic>
          <a:graphicData uri="http://schemas.openxmlformats.org/drawingml/2006/table">
            <a:tbl>
              <a:tblPr/>
              <a:tblGrid>
                <a:gridCol w="864100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7"/>
              </a:tblGrid>
              <a:tr h="47116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FACULTADES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(18)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2195736" y="32849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2.1.1. En caso de que sí se hayan realizado acciones a favor de la equidad de género, </a:t>
                      </a:r>
                    </a:p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¿en qué instancia(s) ha recaído la operación de dichas acciones?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87375"/>
        </p:xfrm>
        <a:graphic>
          <a:graphicData uri="http://schemas.openxmlformats.org/drawingml/2006/table">
            <a:tbl>
              <a:tblPr/>
              <a:tblGrid>
                <a:gridCol w="864096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8"/>
              </a:tblGrid>
              <a:tr h="58737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Secretaría Académica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Una específicamente diseñada para el caso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51" cy="487040"/>
        </p:xfrm>
        <a:graphic>
          <a:graphicData uri="http://schemas.openxmlformats.org/drawingml/2006/table">
            <a:tbl>
              <a:tblPr/>
              <a:tblGrid>
                <a:gridCol w="864100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7"/>
              </a:tblGrid>
              <a:tr h="4870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ESCUELAS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(4)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2 Gráfico"/>
          <p:cNvGraphicFramePr/>
          <p:nvPr/>
        </p:nvGraphicFramePr>
        <p:xfrm>
          <a:off x="2267744" y="32849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2.1.1. En caso de que sí se hayan realizado acciones a favor de la equidad de género, </a:t>
                      </a:r>
                    </a:p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¿en qué instancia(s) ha recaído la operación de dichas acciones?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87375"/>
        </p:xfrm>
        <a:graphic>
          <a:graphicData uri="http://schemas.openxmlformats.org/drawingml/2006/table">
            <a:tbl>
              <a:tblPr/>
              <a:tblGrid>
                <a:gridCol w="864096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8"/>
              </a:tblGrid>
              <a:tr h="58737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Secretaría Académica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Una específicamente diseñada para el caso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51" cy="471165"/>
        </p:xfrm>
        <a:graphic>
          <a:graphicData uri="http://schemas.openxmlformats.org/drawingml/2006/table">
            <a:tbl>
              <a:tblPr/>
              <a:tblGrid>
                <a:gridCol w="864100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7"/>
              </a:tblGrid>
              <a:tr h="47116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INSTITUTOS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(29)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2195736" y="335699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2.1.1. En caso de que sí se hayan realizado acciones a favor de la equidad de género, </a:t>
                      </a:r>
                    </a:p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¿en qué instancia(s) ha recaído la operación de dichas acciones?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683568" y="2132856"/>
          <a:ext cx="7632848" cy="587375"/>
        </p:xfrm>
        <a:graphic>
          <a:graphicData uri="http://schemas.openxmlformats.org/drawingml/2006/table">
            <a:tbl>
              <a:tblPr/>
              <a:tblGrid>
                <a:gridCol w="864096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8"/>
              </a:tblGrid>
              <a:tr h="58737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Secretaría Académica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Una específicamente diseñada para el caso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683568" y="2708920"/>
          <a:ext cx="7632851" cy="471165"/>
        </p:xfrm>
        <a:graphic>
          <a:graphicData uri="http://schemas.openxmlformats.org/drawingml/2006/table">
            <a:tbl>
              <a:tblPr/>
              <a:tblGrid>
                <a:gridCol w="864100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7"/>
              </a:tblGrid>
              <a:tr h="47116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CENTROS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(14)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2 Gráfico"/>
          <p:cNvGraphicFramePr/>
          <p:nvPr/>
        </p:nvGraphicFramePr>
        <p:xfrm>
          <a:off x="2195736" y="32849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2.1.1. En caso de que sí se hayan realizado acciones a favor de la equidad de género, </a:t>
                      </a:r>
                    </a:p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¿en qué instancia(s) ha recaído la operación de dichas acciones?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87375"/>
        </p:xfrm>
        <a:graphic>
          <a:graphicData uri="http://schemas.openxmlformats.org/drawingml/2006/table">
            <a:tbl>
              <a:tblPr/>
              <a:tblGrid>
                <a:gridCol w="864096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8"/>
              </a:tblGrid>
              <a:tr h="58737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Secretaría Académica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Una específicamente diseñada para el caso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51" cy="543173"/>
        </p:xfrm>
        <a:graphic>
          <a:graphicData uri="http://schemas.openxmlformats.org/drawingml/2006/table">
            <a:tbl>
              <a:tblPr/>
              <a:tblGrid>
                <a:gridCol w="864100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7"/>
              </a:tblGrid>
              <a:tr h="54317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COORDINACIONES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(5)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2 Gráfico"/>
          <p:cNvGraphicFramePr/>
          <p:nvPr/>
        </p:nvGraphicFramePr>
        <p:xfrm>
          <a:off x="2267744" y="335699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628800"/>
          <a:ext cx="7488832" cy="4032680"/>
        </p:xfrm>
        <a:graphic>
          <a:graphicData uri="http://schemas.openxmlformats.org/drawingml/2006/table">
            <a:tbl>
              <a:tblPr/>
              <a:tblGrid>
                <a:gridCol w="7488832"/>
              </a:tblGrid>
              <a:tr h="14838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Facultad de Arquitectura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0004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Facultad de Ciencias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838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Facultad de Ciencias Políticas y Sociales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838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Facultad de Contaduría y Administración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838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Facultad de Derecho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838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Facultad de Economía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1944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Facultad de Estudios Superiores Acatlán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793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Facultad de Estudios Superiores Aragón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838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Facultad de Estudios Superiores Cuautitlán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838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Facultad de Estudios Superiores Iztacala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838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Facultad de Estudios Superiores Zaragoza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838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Facultad de Filosofía y Letras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838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Facultad de Ingeniería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838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Facultad de Medicina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838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Facultad de Medicina Veterinaria y Zootecnia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838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Facultad de Odontología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838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Facultad de Psicología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838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Facultad de Química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1124744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/>
              <a:t>Entidades participantes</a:t>
            </a:r>
            <a:endParaRPr lang="es-MX" sz="20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accent1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accent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59632" y="5949280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FACULTADES - 18</a:t>
            </a:r>
            <a:endParaRPr lang="es-MX" b="1" dirty="0"/>
          </a:p>
        </p:txBody>
      </p:sp>
      <p:sp>
        <p:nvSpPr>
          <p:cNvPr id="7" name="6 Flecha derecha"/>
          <p:cNvSpPr/>
          <p:nvPr/>
        </p:nvSpPr>
        <p:spPr>
          <a:xfrm>
            <a:off x="683568" y="6021288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2.1.1. En caso de que sí se hayan realizado acciones a favor de la equidad de género, </a:t>
                      </a:r>
                    </a:p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¿en qué instancia(s) ha recaído la operación de dichas acciones?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87375"/>
        </p:xfrm>
        <a:graphic>
          <a:graphicData uri="http://schemas.openxmlformats.org/drawingml/2006/table">
            <a:tbl>
              <a:tblPr/>
              <a:tblGrid>
                <a:gridCol w="864096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8"/>
              </a:tblGrid>
              <a:tr h="58737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Secretaría Académica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Una específicamente diseñada para el caso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47" cy="471165"/>
        </p:xfrm>
        <a:graphic>
          <a:graphicData uri="http://schemas.openxmlformats.org/drawingml/2006/table">
            <a:tbl>
              <a:tblPr/>
              <a:tblGrid>
                <a:gridCol w="864095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8"/>
              </a:tblGrid>
              <a:tr h="47116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DIRECCIONES </a:t>
                      </a:r>
                    </a:p>
                    <a:p>
                      <a:pPr algn="ctr" fontAlgn="ctr"/>
                      <a:r>
                        <a:rPr lang="es-MX" sz="800" b="1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(31) </a:t>
                      </a:r>
                      <a:endParaRPr lang="es-MX" sz="8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2 Gráfico"/>
          <p:cNvGraphicFramePr/>
          <p:nvPr/>
        </p:nvGraphicFramePr>
        <p:xfrm>
          <a:off x="2339752" y="335699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2.1.1. En caso de que sí se hayan realizado acciones a favor de la equidad de género, </a:t>
                      </a:r>
                    </a:p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¿en qué instancia(s) ha recaído la operación de dichas acciones?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87375"/>
        </p:xfrm>
        <a:graphic>
          <a:graphicData uri="http://schemas.openxmlformats.org/drawingml/2006/table">
            <a:tbl>
              <a:tblPr/>
              <a:tblGrid>
                <a:gridCol w="864096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8"/>
              </a:tblGrid>
              <a:tr h="58737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Secretaría Académica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Una específicamente diseñada para el caso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632851" cy="511423"/>
        </p:xfrm>
        <a:graphic>
          <a:graphicData uri="http://schemas.openxmlformats.org/drawingml/2006/table">
            <a:tbl>
              <a:tblPr/>
              <a:tblGrid>
                <a:gridCol w="864100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7"/>
              </a:tblGrid>
              <a:tr h="51142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OTROS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(7)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2 Gráfico"/>
          <p:cNvGraphicFramePr/>
          <p:nvPr/>
        </p:nvGraphicFramePr>
        <p:xfrm>
          <a:off x="2267744" y="32849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2.1.1. En caso de que sí se hayan realizado acciones a favor de la equidad de género, </a:t>
                      </a:r>
                    </a:p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¿en qué instancia(s) ha recaído la operación de dichas acciones?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8" cy="587375"/>
        </p:xfrm>
        <a:graphic>
          <a:graphicData uri="http://schemas.openxmlformats.org/drawingml/2006/table">
            <a:tbl>
              <a:tblPr/>
              <a:tblGrid>
                <a:gridCol w="864096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8"/>
              </a:tblGrid>
              <a:tr h="58737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Secretaría Académica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Una específicamente diseñada para el caso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683568" y="2708920"/>
          <a:ext cx="7632849" cy="504056"/>
        </p:xfrm>
        <a:graphic>
          <a:graphicData uri="http://schemas.openxmlformats.org/drawingml/2006/table">
            <a:tbl>
              <a:tblPr/>
              <a:tblGrid>
                <a:gridCol w="864097"/>
                <a:gridCol w="864096"/>
                <a:gridCol w="792088"/>
                <a:gridCol w="864096"/>
                <a:gridCol w="864096"/>
                <a:gridCol w="864096"/>
                <a:gridCol w="936104"/>
                <a:gridCol w="792088"/>
                <a:gridCol w="792088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TOTAL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(124)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84" marR="6684" marT="6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2 Gráfico"/>
          <p:cNvGraphicFramePr/>
          <p:nvPr/>
        </p:nvGraphicFramePr>
        <p:xfrm>
          <a:off x="2267744" y="32849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  Alguna de las siguientes problemáticas de género se han presentado en su dependencia?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683568" y="2132856"/>
          <a:ext cx="7632847" cy="432048"/>
        </p:xfrm>
        <a:graphic>
          <a:graphicData uri="http://schemas.openxmlformats.org/drawingml/2006/table">
            <a:tbl>
              <a:tblPr/>
              <a:tblGrid>
                <a:gridCol w="1008112"/>
                <a:gridCol w="792087"/>
                <a:gridCol w="864096"/>
                <a:gridCol w="1152129"/>
                <a:gridCol w="864096"/>
                <a:gridCol w="864096"/>
                <a:gridCol w="1152128"/>
                <a:gridCol w="936103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laboral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a estudiantes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Discriminación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Violencia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683568" y="2564904"/>
          <a:ext cx="7632849" cy="432048"/>
        </p:xfrm>
        <a:graphic>
          <a:graphicData uri="http://schemas.openxmlformats.org/drawingml/2006/table">
            <a:tbl>
              <a:tblPr/>
              <a:tblGrid>
                <a:gridCol w="1008112"/>
                <a:gridCol w="792088"/>
                <a:gridCol w="864096"/>
                <a:gridCol w="1152128"/>
                <a:gridCol w="864096"/>
                <a:gridCol w="864096"/>
                <a:gridCol w="1152128"/>
                <a:gridCol w="936105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ENP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(10)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1 Gráfico"/>
          <p:cNvGraphicFramePr/>
          <p:nvPr/>
        </p:nvGraphicFramePr>
        <p:xfrm>
          <a:off x="2123728" y="306896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  Alguna de las siguientes problemáticas de género se han presentado en su dependencia?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7" cy="432048"/>
        </p:xfrm>
        <a:graphic>
          <a:graphicData uri="http://schemas.openxmlformats.org/drawingml/2006/table">
            <a:tbl>
              <a:tblPr/>
              <a:tblGrid>
                <a:gridCol w="1008112"/>
                <a:gridCol w="792087"/>
                <a:gridCol w="864096"/>
                <a:gridCol w="1152129"/>
                <a:gridCol w="864096"/>
                <a:gridCol w="864096"/>
                <a:gridCol w="1152128"/>
                <a:gridCol w="936103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laboral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a estudiantes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Discriminación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Violencia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564904"/>
          <a:ext cx="7632849" cy="432048"/>
        </p:xfrm>
        <a:graphic>
          <a:graphicData uri="http://schemas.openxmlformats.org/drawingml/2006/table">
            <a:tbl>
              <a:tblPr/>
              <a:tblGrid>
                <a:gridCol w="1008112"/>
                <a:gridCol w="792088"/>
                <a:gridCol w="864096"/>
                <a:gridCol w="1152128"/>
                <a:gridCol w="864096"/>
                <a:gridCol w="864096"/>
                <a:gridCol w="1152128"/>
                <a:gridCol w="936105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CCH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(6)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123728" y="31409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  Alguna de las siguientes problemáticas de género se han presentado en su dependencia?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7" cy="432048"/>
        </p:xfrm>
        <a:graphic>
          <a:graphicData uri="http://schemas.openxmlformats.org/drawingml/2006/table">
            <a:tbl>
              <a:tblPr/>
              <a:tblGrid>
                <a:gridCol w="1008112"/>
                <a:gridCol w="792087"/>
                <a:gridCol w="864096"/>
                <a:gridCol w="1152129"/>
                <a:gridCol w="864096"/>
                <a:gridCol w="864096"/>
                <a:gridCol w="1152128"/>
                <a:gridCol w="936103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laboral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a estudiantes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Discriminación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Violencia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564904"/>
          <a:ext cx="7632849" cy="471165"/>
        </p:xfrm>
        <a:graphic>
          <a:graphicData uri="http://schemas.openxmlformats.org/drawingml/2006/table">
            <a:tbl>
              <a:tblPr/>
              <a:tblGrid>
                <a:gridCol w="1008112"/>
                <a:gridCol w="792088"/>
                <a:gridCol w="864096"/>
                <a:gridCol w="1152128"/>
                <a:gridCol w="864096"/>
                <a:gridCol w="864096"/>
                <a:gridCol w="1152128"/>
                <a:gridCol w="936105"/>
              </a:tblGrid>
              <a:tr h="47116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FACULTADES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(18) 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8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195736" y="306896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  Alguna de las siguientes problemáticas de género se han presentado en su dependencia?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7" cy="432048"/>
        </p:xfrm>
        <a:graphic>
          <a:graphicData uri="http://schemas.openxmlformats.org/drawingml/2006/table">
            <a:tbl>
              <a:tblPr/>
              <a:tblGrid>
                <a:gridCol w="1008112"/>
                <a:gridCol w="792087"/>
                <a:gridCol w="864096"/>
                <a:gridCol w="1152129"/>
                <a:gridCol w="864096"/>
                <a:gridCol w="864096"/>
                <a:gridCol w="1152128"/>
                <a:gridCol w="936103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laboral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a estudiantes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Discriminación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Violencia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564904"/>
          <a:ext cx="7632849" cy="471165"/>
        </p:xfrm>
        <a:graphic>
          <a:graphicData uri="http://schemas.openxmlformats.org/drawingml/2006/table">
            <a:tbl>
              <a:tblPr/>
              <a:tblGrid>
                <a:gridCol w="1008112"/>
                <a:gridCol w="792088"/>
                <a:gridCol w="864096"/>
                <a:gridCol w="1152128"/>
                <a:gridCol w="864096"/>
                <a:gridCol w="864096"/>
                <a:gridCol w="1152128"/>
                <a:gridCol w="936105"/>
              </a:tblGrid>
              <a:tr h="47116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ESCUELAS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(4) 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267744" y="31409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  Alguna de las siguientes problemáticas de género se han presentado en su dependencia?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7" cy="432048"/>
        </p:xfrm>
        <a:graphic>
          <a:graphicData uri="http://schemas.openxmlformats.org/drawingml/2006/table">
            <a:tbl>
              <a:tblPr/>
              <a:tblGrid>
                <a:gridCol w="1008112"/>
                <a:gridCol w="792087"/>
                <a:gridCol w="864096"/>
                <a:gridCol w="1152129"/>
                <a:gridCol w="864096"/>
                <a:gridCol w="864096"/>
                <a:gridCol w="1152128"/>
                <a:gridCol w="936103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laboral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a estudiantes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Discriminación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Violencia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564904"/>
          <a:ext cx="7632849" cy="471166"/>
        </p:xfrm>
        <a:graphic>
          <a:graphicData uri="http://schemas.openxmlformats.org/drawingml/2006/table">
            <a:tbl>
              <a:tblPr/>
              <a:tblGrid>
                <a:gridCol w="1008112"/>
                <a:gridCol w="792088"/>
                <a:gridCol w="864096"/>
                <a:gridCol w="1152128"/>
                <a:gridCol w="864096"/>
                <a:gridCol w="864096"/>
                <a:gridCol w="1152128"/>
                <a:gridCol w="936105"/>
              </a:tblGrid>
              <a:tr h="47116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INSTITUTOS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(29) 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9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195736" y="306896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  Alguna de las siguientes problemáticas de género se han presentado en su dependencia?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7" cy="432048"/>
        </p:xfrm>
        <a:graphic>
          <a:graphicData uri="http://schemas.openxmlformats.org/drawingml/2006/table">
            <a:tbl>
              <a:tblPr/>
              <a:tblGrid>
                <a:gridCol w="1008112"/>
                <a:gridCol w="792087"/>
                <a:gridCol w="864096"/>
                <a:gridCol w="1152129"/>
                <a:gridCol w="864096"/>
                <a:gridCol w="864096"/>
                <a:gridCol w="1152128"/>
                <a:gridCol w="936103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laboral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a estudiantes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Discriminación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Violencia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564904"/>
          <a:ext cx="7632849" cy="504056"/>
        </p:xfrm>
        <a:graphic>
          <a:graphicData uri="http://schemas.openxmlformats.org/drawingml/2006/table">
            <a:tbl>
              <a:tblPr/>
              <a:tblGrid>
                <a:gridCol w="1008112"/>
                <a:gridCol w="792088"/>
                <a:gridCol w="864096"/>
                <a:gridCol w="1152128"/>
                <a:gridCol w="864096"/>
                <a:gridCol w="864096"/>
                <a:gridCol w="1152128"/>
                <a:gridCol w="936105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CENTROS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(14)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2 Gráfico"/>
          <p:cNvGraphicFramePr/>
          <p:nvPr/>
        </p:nvGraphicFramePr>
        <p:xfrm>
          <a:off x="2195736" y="31409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  Alguna de las siguientes problemáticas de género se han presentado en su dependencia?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7" cy="432048"/>
        </p:xfrm>
        <a:graphic>
          <a:graphicData uri="http://schemas.openxmlformats.org/drawingml/2006/table">
            <a:tbl>
              <a:tblPr/>
              <a:tblGrid>
                <a:gridCol w="1008112"/>
                <a:gridCol w="792087"/>
                <a:gridCol w="864096"/>
                <a:gridCol w="1152129"/>
                <a:gridCol w="864096"/>
                <a:gridCol w="864096"/>
                <a:gridCol w="1152128"/>
                <a:gridCol w="936103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laboral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a estudiantes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Discriminación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Violencia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564904"/>
          <a:ext cx="7632850" cy="504056"/>
        </p:xfrm>
        <a:graphic>
          <a:graphicData uri="http://schemas.openxmlformats.org/drawingml/2006/table">
            <a:tbl>
              <a:tblPr/>
              <a:tblGrid>
                <a:gridCol w="1008112"/>
                <a:gridCol w="792088"/>
                <a:gridCol w="864096"/>
                <a:gridCol w="1152128"/>
                <a:gridCol w="864096"/>
                <a:gridCol w="864096"/>
                <a:gridCol w="1152128"/>
                <a:gridCol w="936106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COORDINACIONES </a:t>
                      </a: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(5) </a:t>
                      </a:r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267744" y="31409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772816"/>
          <a:ext cx="7272808" cy="1013460"/>
        </p:xfrm>
        <a:graphic>
          <a:graphicData uri="http://schemas.openxmlformats.org/drawingml/2006/table">
            <a:tbl>
              <a:tblPr/>
              <a:tblGrid>
                <a:gridCol w="7272808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Escuela Nacional de Artes Plásticas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Escuela Nacional de Enfermería y Obstetricia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Escuela Nacional de Música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Escuela Nacional de Trabajo Social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1124744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/>
              <a:t>Entidades participantes</a:t>
            </a:r>
            <a:endParaRPr lang="es-MX" sz="20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accent1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accent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331640" y="594928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ESCUELAS - 4</a:t>
            </a:r>
            <a:endParaRPr lang="es-MX" b="1" dirty="0"/>
          </a:p>
        </p:txBody>
      </p:sp>
      <p:sp>
        <p:nvSpPr>
          <p:cNvPr id="7" name="6 Flecha derecha"/>
          <p:cNvSpPr/>
          <p:nvPr/>
        </p:nvSpPr>
        <p:spPr>
          <a:xfrm>
            <a:off x="683568" y="6021288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  Alguna de las siguientes problemáticas de género se han presentado en su dependencia?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7" cy="432048"/>
        </p:xfrm>
        <a:graphic>
          <a:graphicData uri="http://schemas.openxmlformats.org/drawingml/2006/table">
            <a:tbl>
              <a:tblPr/>
              <a:tblGrid>
                <a:gridCol w="1008112"/>
                <a:gridCol w="792087"/>
                <a:gridCol w="864096"/>
                <a:gridCol w="1152129"/>
                <a:gridCol w="864096"/>
                <a:gridCol w="864096"/>
                <a:gridCol w="1152128"/>
                <a:gridCol w="936103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laboral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a estudiantes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Discriminación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Violencia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564904"/>
          <a:ext cx="7632849" cy="543174"/>
        </p:xfrm>
        <a:graphic>
          <a:graphicData uri="http://schemas.openxmlformats.org/drawingml/2006/table">
            <a:tbl>
              <a:tblPr/>
              <a:tblGrid>
                <a:gridCol w="1008112"/>
                <a:gridCol w="792088"/>
                <a:gridCol w="864096"/>
                <a:gridCol w="1152128"/>
                <a:gridCol w="864096"/>
                <a:gridCol w="864096"/>
                <a:gridCol w="1152128"/>
                <a:gridCol w="936105"/>
              </a:tblGrid>
              <a:tr h="54317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DIRECCIONES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(31)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19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195736" y="31409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  Alguna de las siguientes problemáticas de género se han presentado en su dependencia?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7" cy="432048"/>
        </p:xfrm>
        <a:graphic>
          <a:graphicData uri="http://schemas.openxmlformats.org/drawingml/2006/table">
            <a:tbl>
              <a:tblPr/>
              <a:tblGrid>
                <a:gridCol w="1008112"/>
                <a:gridCol w="792087"/>
                <a:gridCol w="864096"/>
                <a:gridCol w="1152129"/>
                <a:gridCol w="864096"/>
                <a:gridCol w="864096"/>
                <a:gridCol w="1152128"/>
                <a:gridCol w="936103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laboral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a estudiantes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Discriminación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Violencia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564904"/>
          <a:ext cx="7632849" cy="543174"/>
        </p:xfrm>
        <a:graphic>
          <a:graphicData uri="http://schemas.openxmlformats.org/drawingml/2006/table">
            <a:tbl>
              <a:tblPr/>
              <a:tblGrid>
                <a:gridCol w="1008112"/>
                <a:gridCol w="792088"/>
                <a:gridCol w="864096"/>
                <a:gridCol w="1152128"/>
                <a:gridCol w="864096"/>
                <a:gridCol w="864096"/>
                <a:gridCol w="1152128"/>
                <a:gridCol w="936105"/>
              </a:tblGrid>
              <a:tr h="54317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OTROS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(7)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267744" y="31409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632848" cy="504056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632848" cy="49314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  Alguna de las siguientes problemáticas de género se han presentado en su dependencia?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632847" cy="432048"/>
        </p:xfrm>
        <a:graphic>
          <a:graphicData uri="http://schemas.openxmlformats.org/drawingml/2006/table">
            <a:tbl>
              <a:tblPr/>
              <a:tblGrid>
                <a:gridCol w="1008112"/>
                <a:gridCol w="792087"/>
                <a:gridCol w="864096"/>
                <a:gridCol w="1152129"/>
                <a:gridCol w="864096"/>
                <a:gridCol w="864096"/>
                <a:gridCol w="1152128"/>
                <a:gridCol w="936103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Hostigamiento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laboral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Acoso a estudiantes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Discriminación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Violencia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Ninguna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</a:t>
                      </a:r>
                    </a:p>
                  </a:txBody>
                  <a:tcPr marL="7938" marR="7938" marT="79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564904"/>
          <a:ext cx="7632853" cy="514062"/>
        </p:xfrm>
        <a:graphic>
          <a:graphicData uri="http://schemas.openxmlformats.org/drawingml/2006/table">
            <a:tbl>
              <a:tblPr/>
              <a:tblGrid>
                <a:gridCol w="1008114"/>
                <a:gridCol w="792088"/>
                <a:gridCol w="864096"/>
                <a:gridCol w="1152128"/>
                <a:gridCol w="864096"/>
                <a:gridCol w="864096"/>
                <a:gridCol w="1152128"/>
                <a:gridCol w="936107"/>
              </a:tblGrid>
              <a:tr h="51406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TOTAL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(124)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8106" marR="8106" marT="81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34</a:t>
                      </a:r>
                    </a:p>
                  </a:txBody>
                  <a:tcPr marL="8106" marR="8106" marT="81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14</a:t>
                      </a:r>
                    </a:p>
                  </a:txBody>
                  <a:tcPr marL="8106" marR="8106" marT="81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29</a:t>
                      </a:r>
                    </a:p>
                  </a:txBody>
                  <a:tcPr marL="8106" marR="8106" marT="81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22</a:t>
                      </a:r>
                    </a:p>
                  </a:txBody>
                  <a:tcPr marL="8106" marR="8106" marT="81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18</a:t>
                      </a:r>
                    </a:p>
                  </a:txBody>
                  <a:tcPr marL="8106" marR="8106" marT="81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40</a:t>
                      </a:r>
                    </a:p>
                  </a:txBody>
                  <a:tcPr marL="8106" marR="8106" marT="81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8</a:t>
                      </a:r>
                    </a:p>
                  </a:txBody>
                  <a:tcPr marL="8106" marR="8106" marT="81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195736" y="31409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493149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2.2.1. En caso de que se haya presentado alguna problemática de género en su dependencia, ¿qué instancia universitaria la ha atendido?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14 Tabla"/>
          <p:cNvGraphicFramePr>
            <a:graphicFrameLocks noGrp="1"/>
          </p:cNvGraphicFramePr>
          <p:nvPr/>
        </p:nvGraphicFramePr>
        <p:xfrm>
          <a:off x="683568" y="2132856"/>
          <a:ext cx="7920882" cy="555620"/>
        </p:xfrm>
        <a:graphic>
          <a:graphicData uri="http://schemas.openxmlformats.org/drawingml/2006/table">
            <a:tbl>
              <a:tblPr/>
              <a:tblGrid>
                <a:gridCol w="936104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8"/>
              </a:tblGrid>
              <a:tr h="3643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Oficina Jurídica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Académica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Sindicato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Diseñada para atención de casos de conflicto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Defensoría de los Derechos Universitarios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15 Tabla"/>
          <p:cNvGraphicFramePr>
            <a:graphicFrameLocks noGrp="1"/>
          </p:cNvGraphicFramePr>
          <p:nvPr/>
        </p:nvGraphicFramePr>
        <p:xfrm>
          <a:off x="683568" y="2708920"/>
          <a:ext cx="7920879" cy="504056"/>
        </p:xfrm>
        <a:graphic>
          <a:graphicData uri="http://schemas.openxmlformats.org/drawingml/2006/table">
            <a:tbl>
              <a:tblPr/>
              <a:tblGrid>
                <a:gridCol w="936104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5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ENP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(10) 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1 Gráfico"/>
          <p:cNvGraphicFramePr/>
          <p:nvPr/>
        </p:nvGraphicFramePr>
        <p:xfrm>
          <a:off x="2195736" y="32849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683568" y="1628800"/>
          <a:ext cx="7920880" cy="493149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2.2.1. En caso de que se haya presentado alguna problemática de género en su dependencia, ¿qué instancia universitaria la ha atendido?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683568" y="2132856"/>
          <a:ext cx="7920882" cy="555620"/>
        </p:xfrm>
        <a:graphic>
          <a:graphicData uri="http://schemas.openxmlformats.org/drawingml/2006/table">
            <a:tbl>
              <a:tblPr/>
              <a:tblGrid>
                <a:gridCol w="936104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8"/>
              </a:tblGrid>
              <a:tr h="3643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Oficina Jurídica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Académica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Sindicato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Diseñada para atención de casos de conflicto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Defensoría de los Derechos Universitarios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683568" y="2708920"/>
          <a:ext cx="7920879" cy="475213"/>
        </p:xfrm>
        <a:graphic>
          <a:graphicData uri="http://schemas.openxmlformats.org/drawingml/2006/table">
            <a:tbl>
              <a:tblPr/>
              <a:tblGrid>
                <a:gridCol w="936104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5"/>
              </a:tblGrid>
              <a:tr h="47521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CCH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(6) 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1 Gráfico"/>
          <p:cNvGraphicFramePr/>
          <p:nvPr/>
        </p:nvGraphicFramePr>
        <p:xfrm>
          <a:off x="2267744" y="321297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493149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2.2.1. En caso de que se haya presentado alguna problemática de género en su dependencia, ¿qué instancia universitaria la ha atendido?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920882" cy="555620"/>
        </p:xfrm>
        <a:graphic>
          <a:graphicData uri="http://schemas.openxmlformats.org/drawingml/2006/table">
            <a:tbl>
              <a:tblPr/>
              <a:tblGrid>
                <a:gridCol w="936104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8"/>
              </a:tblGrid>
              <a:tr h="3643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Oficina Jurídica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Académica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Sindicato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Diseñada para atención de casos de conflicto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Defensoría de los Derechos Universitarios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920879" cy="504056"/>
        </p:xfrm>
        <a:graphic>
          <a:graphicData uri="http://schemas.openxmlformats.org/drawingml/2006/table">
            <a:tbl>
              <a:tblPr/>
              <a:tblGrid>
                <a:gridCol w="936105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4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FACULTADES </a:t>
                      </a:r>
                    </a:p>
                    <a:p>
                      <a:pPr algn="ctr" fontAlgn="ctr"/>
                      <a:r>
                        <a:rPr lang="es-MX" sz="10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(18)  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2 Gráfico"/>
          <p:cNvGraphicFramePr/>
          <p:nvPr/>
        </p:nvGraphicFramePr>
        <p:xfrm>
          <a:off x="2267744" y="32849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493149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2.2.1. En caso de que se haya presentado alguna problemática de género en su dependencia, ¿qué instancia universitaria la ha atendido?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920882" cy="555620"/>
        </p:xfrm>
        <a:graphic>
          <a:graphicData uri="http://schemas.openxmlformats.org/drawingml/2006/table">
            <a:tbl>
              <a:tblPr/>
              <a:tblGrid>
                <a:gridCol w="936104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8"/>
              </a:tblGrid>
              <a:tr h="3643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Oficina Jurídica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Académica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Sindicato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Diseñada para atención de casos de conflicto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Defensoría de los Derechos Universitarios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920879" cy="504056"/>
        </p:xfrm>
        <a:graphic>
          <a:graphicData uri="http://schemas.openxmlformats.org/drawingml/2006/table">
            <a:tbl>
              <a:tblPr/>
              <a:tblGrid>
                <a:gridCol w="936105"/>
                <a:gridCol w="648072"/>
                <a:gridCol w="648071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5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ESCUELAS </a:t>
                      </a:r>
                    </a:p>
                    <a:p>
                      <a:pPr algn="ctr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(4) </a:t>
                      </a:r>
                      <a:r>
                        <a:rPr lang="es-MX" sz="10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195736" y="321297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493149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2.2.1. En caso de que se haya presentado alguna problemática de género en su dependencia, ¿qué instancia universitaria la ha atendido?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920882" cy="555620"/>
        </p:xfrm>
        <a:graphic>
          <a:graphicData uri="http://schemas.openxmlformats.org/drawingml/2006/table">
            <a:tbl>
              <a:tblPr/>
              <a:tblGrid>
                <a:gridCol w="936104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8"/>
              </a:tblGrid>
              <a:tr h="3643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Oficina Jurídica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Académica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Sindicato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Diseñada para atención de casos de conflicto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Defensoría de los Derechos Universitarios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920879" cy="504056"/>
        </p:xfrm>
        <a:graphic>
          <a:graphicData uri="http://schemas.openxmlformats.org/drawingml/2006/table">
            <a:tbl>
              <a:tblPr/>
              <a:tblGrid>
                <a:gridCol w="936104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5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INSTITUTOS </a:t>
                      </a:r>
                    </a:p>
                    <a:p>
                      <a:pPr algn="ctr" fontAlgn="ctr"/>
                      <a:r>
                        <a:rPr lang="es-MX" sz="10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(29)  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339752" y="321297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493149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2.2.1. En caso de que se haya presentado alguna problemática de género en su dependencia, ¿qué instancia universitaria la ha atendido?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920882" cy="555620"/>
        </p:xfrm>
        <a:graphic>
          <a:graphicData uri="http://schemas.openxmlformats.org/drawingml/2006/table">
            <a:tbl>
              <a:tblPr/>
              <a:tblGrid>
                <a:gridCol w="936104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8"/>
              </a:tblGrid>
              <a:tr h="3643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Oficina Jurídica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Académica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Sindicato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Diseñada para atención de casos de conflicto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Defensoría de los Derechos Universitarios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920879" cy="529770"/>
        </p:xfrm>
        <a:graphic>
          <a:graphicData uri="http://schemas.openxmlformats.org/drawingml/2006/table">
            <a:tbl>
              <a:tblPr/>
              <a:tblGrid>
                <a:gridCol w="936104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5"/>
              </a:tblGrid>
              <a:tr h="52977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CENTROS </a:t>
                      </a:r>
                    </a:p>
                    <a:p>
                      <a:pPr algn="ctr" fontAlgn="ctr"/>
                      <a:r>
                        <a:rPr lang="es-MX" sz="10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(14)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195736" y="32849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493149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2.2.1. En caso de que se haya presentado alguna problemática de género en su dependencia, ¿qué instancia universitaria la ha atendido?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920882" cy="555620"/>
        </p:xfrm>
        <a:graphic>
          <a:graphicData uri="http://schemas.openxmlformats.org/drawingml/2006/table">
            <a:tbl>
              <a:tblPr/>
              <a:tblGrid>
                <a:gridCol w="936104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8"/>
              </a:tblGrid>
              <a:tr h="3643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Oficina Jurídica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Académica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Sindicato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Diseñada para atención de casos de conflicto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Defensoría de los Derechos Universitarios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920880" cy="576064"/>
        </p:xfrm>
        <a:graphic>
          <a:graphicData uri="http://schemas.openxmlformats.org/drawingml/2006/table">
            <a:tbl>
              <a:tblPr/>
              <a:tblGrid>
                <a:gridCol w="936104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6"/>
              </a:tblGrid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COORDINACIONES </a:t>
                      </a: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(5) </a:t>
                      </a:r>
                      <a:r>
                        <a:rPr lang="es-MX" sz="9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7 Gráfico"/>
          <p:cNvGraphicFramePr/>
          <p:nvPr/>
        </p:nvGraphicFramePr>
        <p:xfrm>
          <a:off x="2339752" y="32849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628800"/>
          <a:ext cx="7560840" cy="3757695"/>
        </p:xfrm>
        <a:graphic>
          <a:graphicData uri="http://schemas.openxmlformats.org/drawingml/2006/table">
            <a:tbl>
              <a:tblPr/>
              <a:tblGrid>
                <a:gridCol w="7560840"/>
              </a:tblGrid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Astronomía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Biología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Biotecnología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Ciencias del Mar y </a:t>
                      </a:r>
                      <a:r>
                        <a:rPr lang="es-MX" sz="1600" b="1" i="0" u="none" strike="noStrike" dirty="0" err="1">
                          <a:solidFill>
                            <a:srgbClr val="000000"/>
                          </a:solidFill>
                          <a:latin typeface="Arial Narrow"/>
                        </a:rPr>
                        <a:t>Limnología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Ciencias Físicas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Ciencias Nucleares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Ecología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Física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Fisiología Celular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Geofísica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Geografía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Geología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Ingeniería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89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Investigaciones sobre la Universidad y la Educación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Investigaciones Antropológicas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1124744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/>
              <a:t>Entidades participantes</a:t>
            </a:r>
            <a:endParaRPr lang="es-MX" sz="20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accent1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accent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493149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2.2.1. En caso de que se haya presentado alguna problemática de género en su dependencia, ¿qué instancia universitaria la ha atendido?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920882" cy="555620"/>
        </p:xfrm>
        <a:graphic>
          <a:graphicData uri="http://schemas.openxmlformats.org/drawingml/2006/table">
            <a:tbl>
              <a:tblPr/>
              <a:tblGrid>
                <a:gridCol w="936104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8"/>
              </a:tblGrid>
              <a:tr h="3643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Oficina Jurídica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Académica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Sindicato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Diseñada para atención de casos de conflicto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Defensoría de los Derechos Universitarios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920879" cy="576064"/>
        </p:xfrm>
        <a:graphic>
          <a:graphicData uri="http://schemas.openxmlformats.org/drawingml/2006/table">
            <a:tbl>
              <a:tblPr/>
              <a:tblGrid>
                <a:gridCol w="936105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4"/>
              </a:tblGrid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DIRECCIONES </a:t>
                      </a:r>
                    </a:p>
                    <a:p>
                      <a:pPr algn="ctr" fontAlgn="ctr"/>
                      <a:r>
                        <a:rPr lang="es-MX" sz="10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(31) 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339752" y="32849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493149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2.2.1. En caso de que se haya presentado alguna problemática de género en su dependencia, ¿qué instancia universitaria la ha atendido?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920882" cy="555620"/>
        </p:xfrm>
        <a:graphic>
          <a:graphicData uri="http://schemas.openxmlformats.org/drawingml/2006/table">
            <a:tbl>
              <a:tblPr/>
              <a:tblGrid>
                <a:gridCol w="936104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8"/>
              </a:tblGrid>
              <a:tr h="3643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Oficina Jurídica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Académica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Sindicato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Diseñada para atención de casos de conflicto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Defensoría de los Derechos Universitarios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920879" cy="576064"/>
        </p:xfrm>
        <a:graphic>
          <a:graphicData uri="http://schemas.openxmlformats.org/drawingml/2006/table">
            <a:tbl>
              <a:tblPr/>
              <a:tblGrid>
                <a:gridCol w="936105"/>
                <a:gridCol w="648072"/>
                <a:gridCol w="648072"/>
                <a:gridCol w="648071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5"/>
              </a:tblGrid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OTROS </a:t>
                      </a:r>
                    </a:p>
                    <a:p>
                      <a:pPr algn="ctr" fontAlgn="ctr"/>
                      <a:r>
                        <a:rPr lang="es-MX" sz="10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(7)</a:t>
                      </a:r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195736" y="32849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493149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2.2.1. En caso de que se haya presentado alguna problemática de género en su dependencia, ¿qué instancia universitaria la ha atendido?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132856"/>
          <a:ext cx="7920882" cy="555620"/>
        </p:xfrm>
        <a:graphic>
          <a:graphicData uri="http://schemas.openxmlformats.org/drawingml/2006/table">
            <a:tbl>
              <a:tblPr/>
              <a:tblGrid>
                <a:gridCol w="936104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8"/>
              </a:tblGrid>
              <a:tr h="3643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dependencia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Dirección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Oficina Jurídica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Académica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Secretaría Técnica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Secretaría Administrativa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Consejo técnico y/o interno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Sindicato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Diseñada para atención de casos de conflicto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Defensoría de los Derechos Universitarios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Ninguna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Otra </a:t>
                      </a:r>
                    </a:p>
                  </a:txBody>
                  <a:tcPr marL="6980" marR="6980" marT="6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708920"/>
          <a:ext cx="7920878" cy="504056"/>
        </p:xfrm>
        <a:graphic>
          <a:graphicData uri="http://schemas.openxmlformats.org/drawingml/2006/table">
            <a:tbl>
              <a:tblPr/>
              <a:tblGrid>
                <a:gridCol w="936104"/>
                <a:gridCol w="648072"/>
                <a:gridCol w="648072"/>
                <a:gridCol w="648072"/>
                <a:gridCol w="576064"/>
                <a:gridCol w="792088"/>
                <a:gridCol w="648072"/>
                <a:gridCol w="576064"/>
                <a:gridCol w="720080"/>
                <a:gridCol w="720080"/>
                <a:gridCol w="504056"/>
                <a:gridCol w="504054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TOTAL </a:t>
                      </a:r>
                    </a:p>
                    <a:p>
                      <a:pPr algn="ctr" fontAlgn="ctr"/>
                      <a:r>
                        <a:rPr lang="es-MX" sz="10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(124)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970" marR="6970" marT="69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29</a:t>
                      </a:r>
                    </a:p>
                  </a:txBody>
                  <a:tcPr marL="6970" marR="6970" marT="69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30</a:t>
                      </a:r>
                    </a:p>
                  </a:txBody>
                  <a:tcPr marL="6970" marR="6970" marT="69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11</a:t>
                      </a:r>
                    </a:p>
                  </a:txBody>
                  <a:tcPr marL="6970" marR="6970" marT="69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6970" marR="6970" marT="69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13</a:t>
                      </a:r>
                    </a:p>
                  </a:txBody>
                  <a:tcPr marL="6970" marR="6970" marT="69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 marL="6970" marR="6970" marT="69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</a:t>
                      </a:r>
                    </a:p>
                  </a:txBody>
                  <a:tcPr marL="6970" marR="6970" marT="69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6970" marR="6970" marT="69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</a:t>
                      </a:r>
                    </a:p>
                  </a:txBody>
                  <a:tcPr marL="6970" marR="6970" marT="69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16</a:t>
                      </a:r>
                    </a:p>
                  </a:txBody>
                  <a:tcPr marL="6970" marR="6970" marT="69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12</a:t>
                      </a:r>
                    </a:p>
                  </a:txBody>
                  <a:tcPr marL="6970" marR="6970" marT="69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195736" y="321297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288032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2.3. Dichas problemáticas, ¿fueron atendidas?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683568" y="1916832"/>
          <a:ext cx="1016000" cy="447675"/>
        </p:xfrm>
        <a:graphic>
          <a:graphicData uri="http://schemas.openxmlformats.org/drawingml/2006/table">
            <a:tbl>
              <a:tblPr/>
              <a:tblGrid>
                <a:gridCol w="520700"/>
                <a:gridCol w="495300"/>
              </a:tblGrid>
              <a:tr h="44767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683568" y="2348880"/>
          <a:ext cx="1016000" cy="381000"/>
        </p:xfrm>
        <a:graphic>
          <a:graphicData uri="http://schemas.openxmlformats.org/drawingml/2006/table">
            <a:tbl>
              <a:tblPr/>
              <a:tblGrid>
                <a:gridCol w="520700"/>
                <a:gridCol w="495300"/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1 Gráfico"/>
          <p:cNvGraphicFramePr/>
          <p:nvPr/>
        </p:nvGraphicFramePr>
        <p:xfrm>
          <a:off x="2051720" y="2348880"/>
          <a:ext cx="4824536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12 CuadroTexto"/>
          <p:cNvSpPr txBox="1"/>
          <p:nvPr/>
        </p:nvSpPr>
        <p:spPr>
          <a:xfrm>
            <a:off x="3923928" y="227687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no</a:t>
            </a:r>
            <a:endParaRPr lang="es-MX" dirty="0"/>
          </a:p>
        </p:txBody>
      </p:sp>
      <p:sp>
        <p:nvSpPr>
          <p:cNvPr id="16" name="15 CuadroTexto"/>
          <p:cNvSpPr txBox="1"/>
          <p:nvPr/>
        </p:nvSpPr>
        <p:spPr>
          <a:xfrm>
            <a:off x="4644008" y="486916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si</a:t>
            </a:r>
            <a:endParaRPr lang="es-MX" dirty="0"/>
          </a:p>
        </p:txBody>
      </p:sp>
      <p:sp>
        <p:nvSpPr>
          <p:cNvPr id="10" name="9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916832"/>
          <a:ext cx="7920880" cy="288032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2.3.1. En caso afirmativo, ¿fueron resueltas? 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2204864"/>
          <a:ext cx="1016000" cy="447675"/>
        </p:xfrm>
        <a:graphic>
          <a:graphicData uri="http://schemas.openxmlformats.org/drawingml/2006/table">
            <a:tbl>
              <a:tblPr/>
              <a:tblGrid>
                <a:gridCol w="520700"/>
                <a:gridCol w="495300"/>
              </a:tblGrid>
              <a:tr h="44767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683568" y="2636912"/>
          <a:ext cx="1016000" cy="381000"/>
        </p:xfrm>
        <a:graphic>
          <a:graphicData uri="http://schemas.openxmlformats.org/drawingml/2006/table">
            <a:tbl>
              <a:tblPr/>
              <a:tblGrid>
                <a:gridCol w="520700"/>
                <a:gridCol w="495300"/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1 Gráfico"/>
          <p:cNvGraphicFramePr/>
          <p:nvPr/>
        </p:nvGraphicFramePr>
        <p:xfrm>
          <a:off x="2267744" y="2780928"/>
          <a:ext cx="460851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788024" y="551723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si</a:t>
            </a:r>
            <a:endParaRPr lang="es-MX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995936" y="270892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no</a:t>
            </a:r>
            <a:endParaRPr lang="es-MX" dirty="0"/>
          </a:p>
        </p:txBody>
      </p:sp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 En cuanto a atención a temas en materia de equidad de género: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683568" y="1628800"/>
          <a:ext cx="7920880" cy="288032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2.3. Dichas problemáticas, ¿fueron atendidas?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13" name="12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 Señale si en la dependencia se realiza alguna actividad de docencia, investigación y/o difusión relacionada con cuestiones de equidad de género. 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683568" y="1628800"/>
          <a:ext cx="1016000" cy="447675"/>
        </p:xfrm>
        <a:graphic>
          <a:graphicData uri="http://schemas.openxmlformats.org/drawingml/2006/table">
            <a:tbl>
              <a:tblPr/>
              <a:tblGrid>
                <a:gridCol w="520700"/>
                <a:gridCol w="495300"/>
              </a:tblGrid>
              <a:tr h="44767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683568" y="2060848"/>
          <a:ext cx="1016000" cy="381000"/>
        </p:xfrm>
        <a:graphic>
          <a:graphicData uri="http://schemas.openxmlformats.org/drawingml/2006/table">
            <a:tbl>
              <a:tblPr/>
              <a:tblGrid>
                <a:gridCol w="520700"/>
                <a:gridCol w="495300"/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12 CuadroTexto"/>
          <p:cNvSpPr txBox="1"/>
          <p:nvPr/>
        </p:nvSpPr>
        <p:spPr>
          <a:xfrm>
            <a:off x="5868144" y="378904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si</a:t>
            </a:r>
            <a:endParaRPr lang="es-MX" dirty="0"/>
          </a:p>
        </p:txBody>
      </p:sp>
      <p:sp>
        <p:nvSpPr>
          <p:cNvPr id="14" name="13 CuadroTexto"/>
          <p:cNvSpPr txBox="1"/>
          <p:nvPr/>
        </p:nvSpPr>
        <p:spPr>
          <a:xfrm>
            <a:off x="3059832" y="278092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no</a:t>
            </a:r>
            <a:endParaRPr lang="es-MX" dirty="0"/>
          </a:p>
        </p:txBody>
      </p:sp>
      <p:graphicFrame>
        <p:nvGraphicFramePr>
          <p:cNvPr id="15" name="1 Gráfico"/>
          <p:cNvGraphicFramePr/>
          <p:nvPr/>
        </p:nvGraphicFramePr>
        <p:xfrm>
          <a:off x="2286000" y="2057400"/>
          <a:ext cx="4734272" cy="302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 Señale si en la dependencia se realiza alguna actividad de docencia, investigación y/o difusión relacionada con cuestiones de equidad de género. 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288032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3.1. En caso de haber realizado alguna actividad, especifique el tipo de actividad.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1916833"/>
          <a:ext cx="7920880" cy="521137"/>
        </p:xfrm>
        <a:graphic>
          <a:graphicData uri="http://schemas.openxmlformats.org/drawingml/2006/table">
            <a:tbl>
              <a:tblPr/>
              <a:tblGrid>
                <a:gridCol w="1873757"/>
                <a:gridCol w="1150579"/>
                <a:gridCol w="1080120"/>
                <a:gridCol w="1005790"/>
                <a:gridCol w="936878"/>
                <a:gridCol w="936878"/>
                <a:gridCol w="936878"/>
              </a:tblGrid>
              <a:tr h="40703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</a:t>
                      </a:r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dependencia 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Conferencias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Cursos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Talleres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Cine debate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Investigación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Otros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9702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683568" y="2420888"/>
          <a:ext cx="7920879" cy="432048"/>
        </p:xfrm>
        <a:graphic>
          <a:graphicData uri="http://schemas.openxmlformats.org/drawingml/2006/table">
            <a:tbl>
              <a:tblPr/>
              <a:tblGrid>
                <a:gridCol w="1872208"/>
                <a:gridCol w="1152128"/>
                <a:gridCol w="1080120"/>
                <a:gridCol w="1008112"/>
                <a:gridCol w="936104"/>
                <a:gridCol w="936104"/>
                <a:gridCol w="936103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kern="1200" dirty="0" err="1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ENP</a:t>
                      </a:r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(10)  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4 Gráfico"/>
          <p:cNvGraphicFramePr/>
          <p:nvPr/>
        </p:nvGraphicFramePr>
        <p:xfrm>
          <a:off x="2339752" y="29249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 Señale si en la dependencia se realiza alguna actividad de docencia, investigación y/o difusión relacionada con cuestiones de equidad de género. 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288032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3.1. En caso de haber realizado alguna actividad, especifique el tipo de actividad.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1916833"/>
          <a:ext cx="7920880" cy="521137"/>
        </p:xfrm>
        <a:graphic>
          <a:graphicData uri="http://schemas.openxmlformats.org/drawingml/2006/table">
            <a:tbl>
              <a:tblPr/>
              <a:tblGrid>
                <a:gridCol w="1873757"/>
                <a:gridCol w="1150579"/>
                <a:gridCol w="1080120"/>
                <a:gridCol w="1005790"/>
                <a:gridCol w="936878"/>
                <a:gridCol w="936878"/>
                <a:gridCol w="936878"/>
              </a:tblGrid>
              <a:tr h="40703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</a:t>
                      </a:r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dependencia 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Conferencias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Cursos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Talleres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Cine debate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Investigación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Otros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9702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683568" y="2420888"/>
          <a:ext cx="7920880" cy="432048"/>
        </p:xfrm>
        <a:graphic>
          <a:graphicData uri="http://schemas.openxmlformats.org/drawingml/2006/table">
            <a:tbl>
              <a:tblPr/>
              <a:tblGrid>
                <a:gridCol w="1872209"/>
                <a:gridCol w="1152128"/>
                <a:gridCol w="1080120"/>
                <a:gridCol w="1008112"/>
                <a:gridCol w="936104"/>
                <a:gridCol w="936104"/>
                <a:gridCol w="936103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kern="1200" dirty="0" err="1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CCH</a:t>
                      </a:r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(6)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1 Gráfico"/>
          <p:cNvGraphicFramePr/>
          <p:nvPr/>
        </p:nvGraphicFramePr>
        <p:xfrm>
          <a:off x="2339752" y="29249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 Señale si en la dependencia se realiza alguna actividad de docencia, investigación y/o difusión relacionada con cuestiones de equidad de género. 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288032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3.1. En caso de haber realizado alguna actividad, especifique el tipo de actividad.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1916833"/>
          <a:ext cx="7920880" cy="521137"/>
        </p:xfrm>
        <a:graphic>
          <a:graphicData uri="http://schemas.openxmlformats.org/drawingml/2006/table">
            <a:tbl>
              <a:tblPr/>
              <a:tblGrid>
                <a:gridCol w="1873757"/>
                <a:gridCol w="1150579"/>
                <a:gridCol w="1080120"/>
                <a:gridCol w="1005790"/>
                <a:gridCol w="936878"/>
                <a:gridCol w="936878"/>
                <a:gridCol w="936878"/>
              </a:tblGrid>
              <a:tr h="40703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</a:t>
                      </a:r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dependencia 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Conferencias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Cursos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Talleres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Cine debate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Investigación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Otros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9702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683568" y="2420888"/>
          <a:ext cx="7920880" cy="504056"/>
        </p:xfrm>
        <a:graphic>
          <a:graphicData uri="http://schemas.openxmlformats.org/drawingml/2006/table">
            <a:tbl>
              <a:tblPr/>
              <a:tblGrid>
                <a:gridCol w="1872209"/>
                <a:gridCol w="1152128"/>
                <a:gridCol w="1080120"/>
                <a:gridCol w="1008112"/>
                <a:gridCol w="936104"/>
                <a:gridCol w="936104"/>
                <a:gridCol w="936103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FACULTADES </a:t>
                      </a:r>
                    </a:p>
                    <a:p>
                      <a:pPr algn="ctr" fontAlgn="ctr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(18)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áfico"/>
          <p:cNvGraphicFramePr/>
          <p:nvPr/>
        </p:nvGraphicFramePr>
        <p:xfrm>
          <a:off x="2267744" y="29249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 Señale si en la dependencia se realiza alguna actividad de docencia, investigación y/o difusión relacionada con cuestiones de equidad de género. 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288032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3.1. En caso de haber realizado alguna actividad, especifique el tipo de actividad.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1916833"/>
          <a:ext cx="7920880" cy="521137"/>
        </p:xfrm>
        <a:graphic>
          <a:graphicData uri="http://schemas.openxmlformats.org/drawingml/2006/table">
            <a:tbl>
              <a:tblPr/>
              <a:tblGrid>
                <a:gridCol w="1873757"/>
                <a:gridCol w="1150579"/>
                <a:gridCol w="1080120"/>
                <a:gridCol w="1005790"/>
                <a:gridCol w="936878"/>
                <a:gridCol w="936878"/>
                <a:gridCol w="936878"/>
              </a:tblGrid>
              <a:tr h="40703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</a:t>
                      </a:r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dependencia 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Conferencias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Cursos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Talleres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Cine debate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Investigación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Otros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9702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420888"/>
          <a:ext cx="7920880" cy="504056"/>
        </p:xfrm>
        <a:graphic>
          <a:graphicData uri="http://schemas.openxmlformats.org/drawingml/2006/table">
            <a:tbl>
              <a:tblPr/>
              <a:tblGrid>
                <a:gridCol w="1872209"/>
                <a:gridCol w="1152127"/>
                <a:gridCol w="1080121"/>
                <a:gridCol w="1008112"/>
                <a:gridCol w="936104"/>
                <a:gridCol w="936104"/>
                <a:gridCol w="936103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ESCUELAS </a:t>
                      </a:r>
                    </a:p>
                    <a:p>
                      <a:pPr algn="ctr" fontAlgn="ctr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(4)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267744" y="29249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772816"/>
          <a:ext cx="7560840" cy="3507182"/>
        </p:xfrm>
        <a:graphic>
          <a:graphicData uri="http://schemas.openxmlformats.org/drawingml/2006/table">
            <a:tbl>
              <a:tblPr/>
              <a:tblGrid>
                <a:gridCol w="7560840"/>
              </a:tblGrid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Investigaciones Bibliográficas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Instituto de Investigaciones Biomédicas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Instituto de Investigaciones Económicas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89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Instituto de Investigaciones en Matemáticas Aplicadas y en Sistemas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Instituto de Investigaciones en Materiales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Instituto de Investigaciones Estéticas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Instituto de Investigaciones Filológicas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Instituto de Investigaciones Filosóficas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Instituto de Investigaciones Históricas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Instituto de Investigaciones Jurídicas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Instituto de Investigaciones Sociales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013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Instituto de Matemáticas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Instituto de Matemáticas, Unidad Cuernavaca, Morelos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346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Instituto de Química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1124744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/>
              <a:t>Entidades participantes</a:t>
            </a:r>
            <a:endParaRPr lang="es-MX" sz="20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accent1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accent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331640" y="594928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INSTITUTOS - 29</a:t>
            </a:r>
            <a:endParaRPr lang="es-MX" b="1" dirty="0"/>
          </a:p>
        </p:txBody>
      </p:sp>
      <p:sp>
        <p:nvSpPr>
          <p:cNvPr id="7" name="6 Flecha derecha"/>
          <p:cNvSpPr/>
          <p:nvPr/>
        </p:nvSpPr>
        <p:spPr>
          <a:xfrm>
            <a:off x="683568" y="6021288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 Señale si en la dependencia se realiza alguna actividad de docencia, investigación y/o difusión relacionada con cuestiones de equidad de género. 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288032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3.1. En caso de haber realizado alguna actividad, especifique el tipo de actividad.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1916833"/>
          <a:ext cx="7920880" cy="521137"/>
        </p:xfrm>
        <a:graphic>
          <a:graphicData uri="http://schemas.openxmlformats.org/drawingml/2006/table">
            <a:tbl>
              <a:tblPr/>
              <a:tblGrid>
                <a:gridCol w="1873757"/>
                <a:gridCol w="1150579"/>
                <a:gridCol w="1080120"/>
                <a:gridCol w="1005790"/>
                <a:gridCol w="936878"/>
                <a:gridCol w="936878"/>
                <a:gridCol w="936878"/>
              </a:tblGrid>
              <a:tr h="40703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</a:t>
                      </a:r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dependencia 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Conferencias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Cursos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Talleres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Cine debate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Investigación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Otros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9702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420888"/>
          <a:ext cx="7920879" cy="504056"/>
        </p:xfrm>
        <a:graphic>
          <a:graphicData uri="http://schemas.openxmlformats.org/drawingml/2006/table">
            <a:tbl>
              <a:tblPr/>
              <a:tblGrid>
                <a:gridCol w="1872208"/>
                <a:gridCol w="1152128"/>
                <a:gridCol w="1080120"/>
                <a:gridCol w="1008112"/>
                <a:gridCol w="936104"/>
                <a:gridCol w="936104"/>
                <a:gridCol w="936103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INSTITUTOS </a:t>
                      </a:r>
                    </a:p>
                    <a:p>
                      <a:pPr algn="ctr" fontAlgn="ctr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(29)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267744" y="29249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 Señale si en la dependencia se realiza alguna actividad de docencia, investigación y/o difusión relacionada con cuestiones de equidad de género. 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288032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3.1. En caso de haber realizado alguna actividad, especifique el tipo de actividad.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1916833"/>
          <a:ext cx="7920880" cy="521137"/>
        </p:xfrm>
        <a:graphic>
          <a:graphicData uri="http://schemas.openxmlformats.org/drawingml/2006/table">
            <a:tbl>
              <a:tblPr/>
              <a:tblGrid>
                <a:gridCol w="1873757"/>
                <a:gridCol w="1150579"/>
                <a:gridCol w="1080120"/>
                <a:gridCol w="1005790"/>
                <a:gridCol w="936878"/>
                <a:gridCol w="936878"/>
                <a:gridCol w="936878"/>
              </a:tblGrid>
              <a:tr h="40703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</a:t>
                      </a:r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dependencia 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Conferencias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Cursos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Talleres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Cine debate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Investigación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Otros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9702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420888"/>
          <a:ext cx="7920879" cy="504056"/>
        </p:xfrm>
        <a:graphic>
          <a:graphicData uri="http://schemas.openxmlformats.org/drawingml/2006/table">
            <a:tbl>
              <a:tblPr/>
              <a:tblGrid>
                <a:gridCol w="1872208"/>
                <a:gridCol w="1152128"/>
                <a:gridCol w="1080120"/>
                <a:gridCol w="1008112"/>
                <a:gridCol w="936104"/>
                <a:gridCol w="936104"/>
                <a:gridCol w="936103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CENTROS </a:t>
                      </a:r>
                    </a:p>
                    <a:p>
                      <a:pPr algn="ctr" fontAlgn="ctr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(14)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267744" y="29249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 Señale si en la dependencia se realiza alguna actividad de docencia, investigación y/o difusión relacionada con cuestiones de equidad de género. 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288032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3.1. En caso de haber realizado alguna actividad, especifique el tipo de actividad.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1916833"/>
          <a:ext cx="7920880" cy="521137"/>
        </p:xfrm>
        <a:graphic>
          <a:graphicData uri="http://schemas.openxmlformats.org/drawingml/2006/table">
            <a:tbl>
              <a:tblPr/>
              <a:tblGrid>
                <a:gridCol w="1873757"/>
                <a:gridCol w="1150579"/>
                <a:gridCol w="1080120"/>
                <a:gridCol w="1005790"/>
                <a:gridCol w="936878"/>
                <a:gridCol w="936878"/>
                <a:gridCol w="936878"/>
              </a:tblGrid>
              <a:tr h="40703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</a:t>
                      </a:r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dependencia 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Conferencias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Cursos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Talleres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Cine debate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Investigación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Otros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9702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420888"/>
          <a:ext cx="7920880" cy="504056"/>
        </p:xfrm>
        <a:graphic>
          <a:graphicData uri="http://schemas.openxmlformats.org/drawingml/2006/table">
            <a:tbl>
              <a:tblPr/>
              <a:tblGrid>
                <a:gridCol w="1872208"/>
                <a:gridCol w="1152128"/>
                <a:gridCol w="1080120"/>
                <a:gridCol w="1008112"/>
                <a:gridCol w="936104"/>
                <a:gridCol w="936104"/>
                <a:gridCol w="936104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COORDINACIONES </a:t>
                      </a:r>
                    </a:p>
                    <a:p>
                      <a:pPr algn="ctr" fontAlgn="ctr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(5)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339752" y="29249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 Señale si en la dependencia se realiza alguna actividad de docencia, investigación y/o difusión relacionada con cuestiones de equidad de género. 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288032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3.1. En caso de haber realizado alguna actividad, especifique el tipo de actividad.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1916833"/>
          <a:ext cx="7920880" cy="521137"/>
        </p:xfrm>
        <a:graphic>
          <a:graphicData uri="http://schemas.openxmlformats.org/drawingml/2006/table">
            <a:tbl>
              <a:tblPr/>
              <a:tblGrid>
                <a:gridCol w="1873757"/>
                <a:gridCol w="1150579"/>
                <a:gridCol w="1080120"/>
                <a:gridCol w="1005790"/>
                <a:gridCol w="936878"/>
                <a:gridCol w="936878"/>
                <a:gridCol w="936878"/>
              </a:tblGrid>
              <a:tr h="40703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</a:t>
                      </a:r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dependencia 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Conferencias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Cursos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Talleres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Cine debate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Investigación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Otros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9702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420888"/>
          <a:ext cx="7920879" cy="504056"/>
        </p:xfrm>
        <a:graphic>
          <a:graphicData uri="http://schemas.openxmlformats.org/drawingml/2006/table">
            <a:tbl>
              <a:tblPr/>
              <a:tblGrid>
                <a:gridCol w="1872208"/>
                <a:gridCol w="1152128"/>
                <a:gridCol w="1080120"/>
                <a:gridCol w="1008112"/>
                <a:gridCol w="936104"/>
                <a:gridCol w="936104"/>
                <a:gridCol w="936103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DIRECCIONES </a:t>
                      </a:r>
                    </a:p>
                    <a:p>
                      <a:pPr algn="ctr" fontAlgn="ctr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(31) 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339752" y="29249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 Señale si en la dependencia se realiza alguna actividad de docencia, investigación y/o difusión relacionada con cuestiones de equidad de género. 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288032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3.1. En caso de haber realizado alguna actividad, especifique el tipo de actividad.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1916833"/>
          <a:ext cx="7920880" cy="521137"/>
        </p:xfrm>
        <a:graphic>
          <a:graphicData uri="http://schemas.openxmlformats.org/drawingml/2006/table">
            <a:tbl>
              <a:tblPr/>
              <a:tblGrid>
                <a:gridCol w="1873757"/>
                <a:gridCol w="1150579"/>
                <a:gridCol w="1080120"/>
                <a:gridCol w="1005790"/>
                <a:gridCol w="936878"/>
                <a:gridCol w="936878"/>
                <a:gridCol w="936878"/>
              </a:tblGrid>
              <a:tr h="40703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</a:t>
                      </a:r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dependencia 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Conferencias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Cursos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Talleres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Cine debate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Investigación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Otros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9702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420888"/>
          <a:ext cx="7920880" cy="504056"/>
        </p:xfrm>
        <a:graphic>
          <a:graphicData uri="http://schemas.openxmlformats.org/drawingml/2006/table">
            <a:tbl>
              <a:tblPr/>
              <a:tblGrid>
                <a:gridCol w="1872208"/>
                <a:gridCol w="1152128"/>
                <a:gridCol w="1080120"/>
                <a:gridCol w="1008112"/>
                <a:gridCol w="936104"/>
                <a:gridCol w="936104"/>
                <a:gridCol w="936104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OTROS </a:t>
                      </a:r>
                    </a:p>
                    <a:p>
                      <a:pPr algn="ctr" fontAlgn="ctr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(7)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267744" y="29249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83568" y="1124744"/>
          <a:ext cx="7920880" cy="50405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 Señale si en la dependencia se realiza alguna actividad de docencia, investigación y/o difusión relacionada con cuestiones de equidad de género. 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0" y="548680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tx2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28800"/>
          <a:ext cx="7920880" cy="288032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3.1. En caso de haber realizado alguna actividad, especifique el tipo de actividad.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69" marR="5469" marT="54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1916833"/>
          <a:ext cx="7920880" cy="521137"/>
        </p:xfrm>
        <a:graphic>
          <a:graphicData uri="http://schemas.openxmlformats.org/drawingml/2006/table">
            <a:tbl>
              <a:tblPr/>
              <a:tblGrid>
                <a:gridCol w="1873757"/>
                <a:gridCol w="1150579"/>
                <a:gridCol w="1080120"/>
                <a:gridCol w="1005790"/>
                <a:gridCol w="936878"/>
                <a:gridCol w="936878"/>
                <a:gridCol w="936878"/>
              </a:tblGrid>
              <a:tr h="40703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 o </a:t>
                      </a:r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dependencia 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Conferencias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Cursos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Talleres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Cine debate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Investigación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Otros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9702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422" marR="7422" marT="7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2420888"/>
          <a:ext cx="7920877" cy="504056"/>
        </p:xfrm>
        <a:graphic>
          <a:graphicData uri="http://schemas.openxmlformats.org/drawingml/2006/table">
            <a:tbl>
              <a:tblPr/>
              <a:tblGrid>
                <a:gridCol w="1872208"/>
                <a:gridCol w="1152128"/>
                <a:gridCol w="1080120"/>
                <a:gridCol w="1008112"/>
                <a:gridCol w="936104"/>
                <a:gridCol w="936104"/>
                <a:gridCol w="936101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</a:p>
                    <a:p>
                      <a:pPr algn="ctr" fontAlgn="ctr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(124)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2267744" y="29249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1124744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/>
              <a:t>Entidades participantes</a:t>
            </a:r>
            <a:endParaRPr lang="es-MX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accent1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accent1"/>
              </a:solidFill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83568" y="1628800"/>
          <a:ext cx="7344816" cy="3550920"/>
        </p:xfrm>
        <a:graphic>
          <a:graphicData uri="http://schemas.openxmlformats.org/drawingml/2006/table">
            <a:tbl>
              <a:tblPr/>
              <a:tblGrid>
                <a:gridCol w="7344816"/>
              </a:tblGrid>
              <a:tr h="25717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Centro de Investigaciones sobre América Latina y el Caribe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Centro de Ciencias Aplicadas y Desarrollo Tecnológico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Centro de Ciencias de la Atmósfera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Centro de </a:t>
                      </a:r>
                      <a:r>
                        <a:rPr lang="es-MX" sz="1600" b="1" i="0" u="none" strike="noStrike" dirty="0" err="1">
                          <a:solidFill>
                            <a:srgbClr val="000000"/>
                          </a:solidFill>
                          <a:latin typeface="Arial Narrow"/>
                        </a:rPr>
                        <a:t>Nanociencias</a:t>
                      </a: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 y Nanotecnología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Centro de Ciencias Genómicas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Centro de Enseñanza de Lenguas Extranjeras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Centro de Enseñanza para Extranjeros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Centro de Investigación en Energía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999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Centro de Investigaciones Interdisciplinarias en Ciencias y Humanidades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3614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Centro de Investigaciones sobre América del Norte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Centro Regional de Investigaciones Multidisciplinarias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Centro Universitario de Estudios Cinematográficos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Centro Universitario de Investigaciones Bibliotecológicas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Centro Universitario de Teatro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1259632" y="5949280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CENTROS - 14</a:t>
            </a:r>
            <a:endParaRPr lang="es-MX" b="1" dirty="0"/>
          </a:p>
        </p:txBody>
      </p:sp>
      <p:sp>
        <p:nvSpPr>
          <p:cNvPr id="10" name="9 Flecha derecha"/>
          <p:cNvSpPr/>
          <p:nvPr/>
        </p:nvSpPr>
        <p:spPr>
          <a:xfrm>
            <a:off x="683568" y="6021288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1124744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/>
              <a:t>Entidades participantes</a:t>
            </a:r>
            <a:endParaRPr lang="es-MX" sz="20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accent1"/>
                </a:solidFill>
              </a:rPr>
              <a:t>Cuestionario de Diagnóstico sobre la Equidad de Género en la UNAM</a:t>
            </a:r>
            <a:endParaRPr lang="es-MX" sz="2000" b="1" dirty="0">
              <a:solidFill>
                <a:schemeClr val="accent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87624" y="5949280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COORDINACIONES - 5</a:t>
            </a:r>
            <a:endParaRPr lang="es-MX" b="1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683568" y="1844824"/>
          <a:ext cx="7416824" cy="1539240"/>
        </p:xfrm>
        <a:graphic>
          <a:graphicData uri="http://schemas.openxmlformats.org/drawingml/2006/table">
            <a:tbl>
              <a:tblPr/>
              <a:tblGrid>
                <a:gridCol w="7416824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Coordinación de Estudios de Posgrado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Coordinación de Servicios Administrativos, Campus Juriquilla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Coordinación de Servicios Administrativos, Campus Morelia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Coordinación de Universidad Abierta y Educación a Distancia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Coordinación de Vinculación con el Consejo Universitario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7 Flecha derecha"/>
          <p:cNvSpPr/>
          <p:nvPr/>
        </p:nvSpPr>
        <p:spPr>
          <a:xfrm>
            <a:off x="683568" y="6021288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CuadroTexto"/>
          <p:cNvSpPr txBox="1"/>
          <p:nvPr/>
        </p:nvSpPr>
        <p:spPr>
          <a:xfrm>
            <a:off x="4427984" y="6381328"/>
            <a:ext cx="44198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Coordinación de Vinculación con el Consejo Universitario – Comisión Especial de Equidad de Género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908</TotalTime>
  <Words>7689</Words>
  <Application>Microsoft Office PowerPoint</Application>
  <PresentationFormat>Presentación en pantalla (4:3)</PresentationFormat>
  <Paragraphs>1734</Paragraphs>
  <Slides>75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75</vt:i4>
      </vt:variant>
    </vt:vector>
  </HeadingPairs>
  <TitlesOfParts>
    <vt:vector size="76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  <vt:lpstr>Diapositiva 49</vt:lpstr>
      <vt:lpstr>Diapositiva 50</vt:lpstr>
      <vt:lpstr>Diapositiva 51</vt:lpstr>
      <vt:lpstr>Diapositiva 52</vt:lpstr>
      <vt:lpstr>Diapositiva 53</vt:lpstr>
      <vt:lpstr>Diapositiva 54</vt:lpstr>
      <vt:lpstr>Diapositiva 55</vt:lpstr>
      <vt:lpstr>Diapositiva 56</vt:lpstr>
      <vt:lpstr>Diapositiva 57</vt:lpstr>
      <vt:lpstr>Diapositiva 58</vt:lpstr>
      <vt:lpstr>Diapositiva 59</vt:lpstr>
      <vt:lpstr>Diapositiva 60</vt:lpstr>
      <vt:lpstr>Diapositiva 61</vt:lpstr>
      <vt:lpstr>Diapositiva 62</vt:lpstr>
      <vt:lpstr>Diapositiva 63</vt:lpstr>
      <vt:lpstr>Diapositiva 64</vt:lpstr>
      <vt:lpstr>Diapositiva 65</vt:lpstr>
      <vt:lpstr>Diapositiva 66</vt:lpstr>
      <vt:lpstr>Diapositiva 67</vt:lpstr>
      <vt:lpstr>Diapositiva 68</vt:lpstr>
      <vt:lpstr>Diapositiva 69</vt:lpstr>
      <vt:lpstr>Diapositiva 70</vt:lpstr>
      <vt:lpstr>Diapositiva 71</vt:lpstr>
      <vt:lpstr>Diapositiva 72</vt:lpstr>
      <vt:lpstr>Diapositiva 73</vt:lpstr>
      <vt:lpstr>Diapositiva 74</vt:lpstr>
      <vt:lpstr>Diapositiva 75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CVIC</dc:creator>
  <cp:lastModifiedBy>ADMIN</cp:lastModifiedBy>
  <cp:revision>317</cp:revision>
  <dcterms:created xsi:type="dcterms:W3CDTF">2011-06-29T17:30:05Z</dcterms:created>
  <dcterms:modified xsi:type="dcterms:W3CDTF">2014-06-09T22:56:06Z</dcterms:modified>
</cp:coreProperties>
</file>